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6"/>
  </p:notesMasterIdLst>
  <p:handoutMasterIdLst>
    <p:handoutMasterId r:id="rId47"/>
  </p:handoutMasterIdLst>
  <p:sldIdLst>
    <p:sldId id="257" r:id="rId2"/>
    <p:sldId id="264" r:id="rId3"/>
    <p:sldId id="265" r:id="rId4"/>
    <p:sldId id="266" r:id="rId5"/>
    <p:sldId id="267" r:id="rId6"/>
    <p:sldId id="268" r:id="rId7"/>
    <p:sldId id="269" r:id="rId8"/>
    <p:sldId id="270" r:id="rId9"/>
    <p:sldId id="271" r:id="rId10"/>
    <p:sldId id="272" r:id="rId11"/>
    <p:sldId id="273" r:id="rId12"/>
    <p:sldId id="305" r:id="rId13"/>
    <p:sldId id="274" r:id="rId14"/>
    <p:sldId id="276" r:id="rId15"/>
    <p:sldId id="275" r:id="rId16"/>
    <p:sldId id="277" r:id="rId17"/>
    <p:sldId id="278" r:id="rId18"/>
    <p:sldId id="280" r:id="rId19"/>
    <p:sldId id="306" r:id="rId20"/>
    <p:sldId id="279" r:id="rId21"/>
    <p:sldId id="282" r:id="rId22"/>
    <p:sldId id="283" r:id="rId23"/>
    <p:sldId id="281" r:id="rId24"/>
    <p:sldId id="287" r:id="rId25"/>
    <p:sldId id="288" r:id="rId26"/>
    <p:sldId id="307" r:id="rId27"/>
    <p:sldId id="289" r:id="rId28"/>
    <p:sldId id="285" r:id="rId29"/>
    <p:sldId id="290" r:id="rId30"/>
    <p:sldId id="291" r:id="rId31"/>
    <p:sldId id="292" r:id="rId32"/>
    <p:sldId id="293" r:id="rId33"/>
    <p:sldId id="294" r:id="rId34"/>
    <p:sldId id="295" r:id="rId35"/>
    <p:sldId id="296" r:id="rId36"/>
    <p:sldId id="308" r:id="rId37"/>
    <p:sldId id="298" r:id="rId38"/>
    <p:sldId id="297" r:id="rId39"/>
    <p:sldId id="299" r:id="rId40"/>
    <p:sldId id="300" r:id="rId41"/>
    <p:sldId id="301" r:id="rId42"/>
    <p:sldId id="303" r:id="rId43"/>
    <p:sldId id="302" r:id="rId44"/>
    <p:sldId id="261" r:id="rId45"/>
  </p:sldIdLst>
  <p:sldSz cx="12192000" cy="6858000"/>
  <p:notesSz cx="6670675" cy="9777413"/>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457" autoAdjust="0"/>
  </p:normalViewPr>
  <p:slideViewPr>
    <p:cSldViewPr snapToGrid="0">
      <p:cViewPr varScale="1">
        <p:scale>
          <a:sx n="92" d="100"/>
          <a:sy n="92" d="100"/>
        </p:scale>
        <p:origin x="432" y="84"/>
      </p:cViewPr>
      <p:guideLst/>
    </p:cSldViewPr>
  </p:slideViewPr>
  <p:outlineViewPr>
    <p:cViewPr>
      <p:scale>
        <a:sx n="33" d="100"/>
        <a:sy n="33" d="100"/>
      </p:scale>
      <p:origin x="0" y="-5052"/>
    </p:cViewPr>
  </p:outlineViewPr>
  <p:notesTextViewPr>
    <p:cViewPr>
      <p:scale>
        <a:sx n="1" d="1"/>
        <a:sy n="1" d="1"/>
      </p:scale>
      <p:origin x="0" y="0"/>
    </p:cViewPr>
  </p:notesTextViewPr>
  <p:notesViewPr>
    <p:cSldViewPr snapToGrid="0">
      <p:cViewPr varScale="1">
        <p:scale>
          <a:sx n="81" d="100"/>
          <a:sy n="81" d="100"/>
        </p:scale>
        <p:origin x="304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rtlCol="0"/>
        <a:lstStyle/>
        <a:p>
          <a:pPr rtl="0"/>
          <a:endParaRPr lang="en-US"/>
        </a:p>
      </dgm:t>
    </dgm:pt>
    <dgm:pt modelId="{40FC4FFE-8987-4A26-B7F4-8A516F18ADAE}">
      <dgm:prSet/>
      <dgm:spPr/>
      <dgm:t>
        <a:bodyPr rtlCol="0"/>
        <a:lstStyle/>
        <a:p>
          <a:pPr rtl="0">
            <a:lnSpc>
              <a:spcPct val="100000"/>
            </a:lnSpc>
            <a:defRPr cap="all"/>
          </a:pPr>
          <a:r>
            <a:rPr lang="it"/>
            <a:t>Lorem ipsum dolor sit amet, consectetuer adipiscing elit. </a:t>
          </a:r>
        </a:p>
      </dgm:t>
    </dgm:pt>
    <dgm:pt modelId="{CAD7EF86-FB23-41F6-BF42-040B36DEFDB1}" type="parTrans" cxnId="{C7AD8469-3C68-4AF9-AB82-79B0043AA120}">
      <dgm:prSet/>
      <dgm:spPr/>
      <dgm:t>
        <a:bodyPr rtlCol="0"/>
        <a:lstStyle/>
        <a:p>
          <a:pPr rtl="0"/>
          <a:endParaRPr lang="en-US"/>
        </a:p>
      </dgm:t>
    </dgm:pt>
    <dgm:pt modelId="{5B62599A-5C9B-48E7-896E-EA782AC60C8B}" type="sibTrans" cxnId="{C7AD8469-3C68-4AF9-AB82-79B0043AA120}">
      <dgm:prSet/>
      <dgm:spPr/>
      <dgm:t>
        <a:bodyPr rtlCol="0"/>
        <a:lstStyle/>
        <a:p>
          <a:pPr rtl="0"/>
          <a:endParaRPr lang="en-US"/>
        </a:p>
      </dgm:t>
    </dgm:pt>
    <dgm:pt modelId="{49225C73-1633-42F1-AB3B-7CB183E5F8B8}">
      <dgm:prSet/>
      <dgm:spPr/>
      <dgm:t>
        <a:bodyPr rtlCol="0"/>
        <a:lstStyle/>
        <a:p>
          <a:pPr rtl="0">
            <a:lnSpc>
              <a:spcPct val="100000"/>
            </a:lnSpc>
            <a:defRPr cap="all"/>
          </a:pPr>
          <a:r>
            <a:rPr lang="it"/>
            <a:t>Nunc viverra imperdiet enim. Fusce est. Vivamus a tellus.</a:t>
          </a:r>
        </a:p>
      </dgm:t>
    </dgm:pt>
    <dgm:pt modelId="{1A0E2090-1D4F-438A-8766-B6030CE01ADD}" type="parTrans" cxnId="{A9154303-8225-4248-91DC-1B0156A35F07}">
      <dgm:prSet/>
      <dgm:spPr/>
      <dgm:t>
        <a:bodyPr rtlCol="0"/>
        <a:lstStyle/>
        <a:p>
          <a:pPr rtl="0"/>
          <a:endParaRPr lang="en-US"/>
        </a:p>
      </dgm:t>
    </dgm:pt>
    <dgm:pt modelId="{9646853A-8964-4519-A5B1-0B7D18B2983D}" type="sibTrans" cxnId="{A9154303-8225-4248-91DC-1B0156A35F07}">
      <dgm:prSet/>
      <dgm:spPr/>
      <dgm:t>
        <a:bodyPr rtlCol="0"/>
        <a:lstStyle/>
        <a:p>
          <a:pPr rtl="0"/>
          <a:endParaRPr lang="en-US"/>
        </a:p>
      </dgm:t>
    </dgm:pt>
    <dgm:pt modelId="{1C383F32-22E8-4F62-A3E0-BDC3D5F48992}">
      <dgm:prSet/>
      <dgm:spPr/>
      <dgm:t>
        <a:bodyPr rtlCol="0"/>
        <a:lstStyle/>
        <a:p>
          <a:pPr rtl="0">
            <a:lnSpc>
              <a:spcPct val="100000"/>
            </a:lnSpc>
            <a:defRPr cap="all"/>
          </a:pPr>
          <a:r>
            <a:rPr lang="it"/>
            <a:t>Pellentesque habitant morbi tristique senectus et netus.</a:t>
          </a:r>
        </a:p>
      </dgm:t>
    </dgm:pt>
    <dgm:pt modelId="{A7920A2F-3244-4159-AF04-6A1D38B7B317}" type="parTrans" cxnId="{C4CCE57E-E871-46D6-BAD5-880252C95D22}">
      <dgm:prSet/>
      <dgm:spPr/>
      <dgm:t>
        <a:bodyPr rtlCol="0"/>
        <a:lstStyle/>
        <a:p>
          <a:pPr rtl="0"/>
          <a:endParaRPr lang="en-US"/>
        </a:p>
      </dgm:t>
    </dgm:pt>
    <dgm:pt modelId="{8500F72A-2C6D-4FDF-9C1D-CA691380EB0B}" type="sibTrans" cxnId="{C4CCE57E-E871-46D6-BAD5-880252C95D22}">
      <dgm:prSet/>
      <dgm:spPr/>
      <dgm:t>
        <a:bodyPr rtlCol="0"/>
        <a:lstStyle/>
        <a:p>
          <a:pPr rtl="0"/>
          <a:endParaRPr lang="en-US"/>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ar graph with downward trend"/>
        </a:ext>
      </dgm:extLst>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resentation with bar chart"/>
        </a:ext>
      </dgm:extLst>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topwatch"/>
        </a:ext>
      </dgm:extLst>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7A710F69-5154-4855-ACF5-BC7C1BF85A80}"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676D3A6A-6EA7-4483-BB12-0BD4A7D7AF9D}" type="presOf" srcId="{01A66772-F185-4D58-B8BB-E9370D7A7A2B}" destId="{50B3CE7C-E10B-4E23-BD93-03664997C932}" srcOrd="0" destOrd="0" presId="urn:microsoft.com/office/officeart/2018/5/layout/IconCircleLabelList"/>
    <dgm:cxn modelId="{1496FC70-DB8B-48D4-98DE-DD2856E389EE}" type="presOf" srcId="{1C383F32-22E8-4F62-A3E0-BDC3D5F48992}" destId="{1AEDC777-00B3-41D7-9AE1-23D741E941C3}"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355227E3-55E0-4343-BC8D-FC0EB1694F48}" type="presOf" srcId="{40FC4FFE-8987-4A26-B7F4-8A516F18ADAE}" destId="{127117FB-F8A7-4A20-A8A7-EC686DDC76D0}" srcOrd="0" destOrd="0" presId="urn:microsoft.com/office/officeart/2018/5/layout/IconCircleLabelList"/>
    <dgm:cxn modelId="{555498CB-3ED1-404E-A25F-EB243EFC5FB1}" type="presParOf" srcId="{50B3CE7C-E10B-4E23-BD93-03664997C932}" destId="{DE9CE479-E4AE-4283-AEF1-10C1535B4324}" srcOrd="0" destOrd="0" presId="urn:microsoft.com/office/officeart/2018/5/layout/IconCircleLabelList"/>
    <dgm:cxn modelId="{11F12D49-CD08-4D50-BD13-3ECBC3A476A4}" type="presParOf" srcId="{DE9CE479-E4AE-4283-AEF1-10C1535B4324}" destId="{B59FCF02-CAD2-4D6F-9542-AD86711168CA}" srcOrd="0" destOrd="0" presId="urn:microsoft.com/office/officeart/2018/5/layout/IconCircleLabelList"/>
    <dgm:cxn modelId="{F443A659-540B-487B-97F9-49219CF60D6B}" type="presParOf" srcId="{DE9CE479-E4AE-4283-AEF1-10C1535B4324}" destId="{7C175B98-93F4-4D7C-BB95-1514AB879CD5}" srcOrd="1" destOrd="0" presId="urn:microsoft.com/office/officeart/2018/5/layout/IconCircleLabelList"/>
    <dgm:cxn modelId="{A503D7AB-7D64-4163-93B5-1CEEDAE81823}" type="presParOf" srcId="{DE9CE479-E4AE-4283-AEF1-10C1535B4324}" destId="{677A3090-5F01-43FD-9FA6-C0420AD80FD6}" srcOrd="2" destOrd="0" presId="urn:microsoft.com/office/officeart/2018/5/layout/IconCircleLabelList"/>
    <dgm:cxn modelId="{780188ED-7DCE-45BB-B6AF-91BE48969612}" type="presParOf" srcId="{DE9CE479-E4AE-4283-AEF1-10C1535B4324}" destId="{127117FB-F8A7-4A20-A8A7-EC686DDC76D0}" srcOrd="3" destOrd="0" presId="urn:microsoft.com/office/officeart/2018/5/layout/IconCircleLabelList"/>
    <dgm:cxn modelId="{155719F8-A89B-4E96-BC49-C48BC717F480}" type="presParOf" srcId="{50B3CE7C-E10B-4E23-BD93-03664997C932}" destId="{FD1EED9C-83D3-41AD-A09B-D3B36354168F}" srcOrd="1" destOrd="0" presId="urn:microsoft.com/office/officeart/2018/5/layout/IconCircleLabelList"/>
    <dgm:cxn modelId="{2772E199-56B0-4310-A55E-67D00CA3E59E}" type="presParOf" srcId="{50B3CE7C-E10B-4E23-BD93-03664997C932}" destId="{C998AB0A-577D-44AA-A068-F634DDE7BD47}" srcOrd="2" destOrd="0" presId="urn:microsoft.com/office/officeart/2018/5/layout/IconCircleLabelList"/>
    <dgm:cxn modelId="{4E351D18-D97F-4B92-A608-2E9600B91C28}" type="presParOf" srcId="{C998AB0A-577D-44AA-A068-F634DDE7BD47}" destId="{BCD8CDD9-0C56-4401-ADB1-8B48DAB2C96F}" srcOrd="0" destOrd="0" presId="urn:microsoft.com/office/officeart/2018/5/layout/IconCircleLabelList"/>
    <dgm:cxn modelId="{B3DC724C-4569-4E9D-BD5A-49E4CD991FD0}" type="presParOf" srcId="{C998AB0A-577D-44AA-A068-F634DDE7BD47}" destId="{DB4CA7C4-FCA1-4127-B20A-2A5C031A3CF4}" srcOrd="1" destOrd="0" presId="urn:microsoft.com/office/officeart/2018/5/layout/IconCircleLabelList"/>
    <dgm:cxn modelId="{AD1AB552-CCE0-4911-BB9E-5D4A60B21F4F}" type="presParOf" srcId="{C998AB0A-577D-44AA-A068-F634DDE7BD47}" destId="{9B0C8FBF-0BDD-48A5-967E-F3FE71659F6A}" srcOrd="2" destOrd="0" presId="urn:microsoft.com/office/officeart/2018/5/layout/IconCircleLabelList"/>
    <dgm:cxn modelId="{8558F796-2D01-40FE-A21A-7530EEBC3BC3}" type="presParOf" srcId="{C998AB0A-577D-44AA-A068-F634DDE7BD47}" destId="{7E6FE37A-5DB0-4899-9FCB-0CE39BC185F8}" srcOrd="3" destOrd="0" presId="urn:microsoft.com/office/officeart/2018/5/layout/IconCircleLabelList"/>
    <dgm:cxn modelId="{1532E2BE-82E9-40A4-A6F7-40B60FC879AE}" type="presParOf" srcId="{50B3CE7C-E10B-4E23-BD93-03664997C932}" destId="{5A266296-0042-402F-92EF-D59AB148E92E}" srcOrd="3" destOrd="0" presId="urn:microsoft.com/office/officeart/2018/5/layout/IconCircleLabelList"/>
    <dgm:cxn modelId="{3A7F4DB9-1469-4F58-B633-24B7EEE084D1}" type="presParOf" srcId="{50B3CE7C-E10B-4E23-BD93-03664997C932}" destId="{ECFA770B-DE2C-4683-A038-58D0FE44BC27}" srcOrd="4" destOrd="0" presId="urn:microsoft.com/office/officeart/2018/5/layout/IconCircleLabelList"/>
    <dgm:cxn modelId="{91311827-CDAC-4BA8-B4A3-117AFD1CEE2D}" type="presParOf" srcId="{ECFA770B-DE2C-4683-A038-58D0FE44BC27}" destId="{FF93E135-77D6-48A0-8871-9BC93D705D06}" srcOrd="0" destOrd="0" presId="urn:microsoft.com/office/officeart/2018/5/layout/IconCircleLabelList"/>
    <dgm:cxn modelId="{83B7CA40-11B7-4507-8422-A40F02D469B2}" type="presParOf" srcId="{ECFA770B-DE2C-4683-A038-58D0FE44BC27}" destId="{39509775-983E-4110-B989-EE2CD6514BE0}" srcOrd="1" destOrd="0" presId="urn:microsoft.com/office/officeart/2018/5/layout/IconCircleLabelList"/>
    <dgm:cxn modelId="{A44BB251-01EB-4DEF-A28C-6D495183E4DC}" type="presParOf" srcId="{ECFA770B-DE2C-4683-A038-58D0FE44BC27}" destId="{493B43B2-705C-4AE5-8A77-D8DEEDA1B5CF}" srcOrd="2" destOrd="0" presId="urn:microsoft.com/office/officeart/2018/5/layout/IconCircleLabelList"/>
    <dgm:cxn modelId="{1EFA52DF-3C80-4DAA-BED6-AFE2F81796B2}"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616949" y="310305"/>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1004512" y="697868"/>
          <a:ext cx="1043437" cy="1043437"/>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35606"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66750" rtl="0">
            <a:lnSpc>
              <a:spcPct val="100000"/>
            </a:lnSpc>
            <a:spcBef>
              <a:spcPct val="0"/>
            </a:spcBef>
            <a:spcAft>
              <a:spcPct val="35000"/>
            </a:spcAft>
            <a:buNone/>
            <a:defRPr cap="all"/>
          </a:pPr>
          <a:r>
            <a:rPr lang="it" sz="1500" kern="1200"/>
            <a:t>Lorem ipsum dolor sit amet, consectetuer adipiscing elit. </a:t>
          </a:r>
        </a:p>
      </dsp:txBody>
      <dsp:txXfrm>
        <a:off x="35606" y="2695306"/>
        <a:ext cx="2981250" cy="720000"/>
      </dsp:txXfrm>
    </dsp:sp>
    <dsp:sp modelId="{BCD8CDD9-0C56-4401-ADB1-8B48DAB2C96F}">
      <dsp:nvSpPr>
        <dsp:cNvPr id="0" name=""/>
        <dsp:cNvSpPr/>
      </dsp:nvSpPr>
      <dsp:spPr>
        <a:xfrm>
          <a:off x="4119918" y="310305"/>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507481" y="697868"/>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538574"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66750" rtl="0">
            <a:lnSpc>
              <a:spcPct val="100000"/>
            </a:lnSpc>
            <a:spcBef>
              <a:spcPct val="0"/>
            </a:spcBef>
            <a:spcAft>
              <a:spcPct val="35000"/>
            </a:spcAft>
            <a:buNone/>
            <a:defRPr cap="all"/>
          </a:pPr>
          <a:r>
            <a:rPr lang="it" sz="1500" kern="1200"/>
            <a:t>Nunc viverra imperdiet enim. Fusce est. Vivamus a tellus.</a:t>
          </a:r>
        </a:p>
      </dsp:txBody>
      <dsp:txXfrm>
        <a:off x="3538574" y="2695306"/>
        <a:ext cx="2981250" cy="720000"/>
      </dsp:txXfrm>
    </dsp:sp>
    <dsp:sp modelId="{FF93E135-77D6-48A0-8871-9BC93D705D06}">
      <dsp:nvSpPr>
        <dsp:cNvPr id="0" name=""/>
        <dsp:cNvSpPr/>
      </dsp:nvSpPr>
      <dsp:spPr>
        <a:xfrm>
          <a:off x="7622887" y="310305"/>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0450" y="697868"/>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041543"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66750" rtl="0">
            <a:lnSpc>
              <a:spcPct val="100000"/>
            </a:lnSpc>
            <a:spcBef>
              <a:spcPct val="0"/>
            </a:spcBef>
            <a:spcAft>
              <a:spcPct val="35000"/>
            </a:spcAft>
            <a:buNone/>
            <a:defRPr cap="all"/>
          </a:pPr>
          <a:r>
            <a:rPr lang="it" sz="1500" kern="1200"/>
            <a:t>Pellentesque habitant morbi tristique senectus et netus.</a:t>
          </a:r>
        </a:p>
      </dsp:txBody>
      <dsp:txXfrm>
        <a:off x="7041543" y="2695306"/>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90626" cy="490569"/>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sz="quarter" idx="1"/>
          </p:nvPr>
        </p:nvSpPr>
        <p:spPr>
          <a:xfrm>
            <a:off x="3778505" y="0"/>
            <a:ext cx="2890626" cy="490569"/>
          </a:xfrm>
          <a:prstGeom prst="rect">
            <a:avLst/>
          </a:prstGeom>
        </p:spPr>
        <p:txBody>
          <a:bodyPr vert="horz" lIns="91440" tIns="45720" rIns="91440" bIns="45720" rtlCol="0"/>
          <a:lstStyle>
            <a:lvl1pPr algn="r">
              <a:defRPr sz="1200"/>
            </a:lvl1pPr>
          </a:lstStyle>
          <a:p>
            <a:pPr rtl="0"/>
            <a:fld id="{D172366C-CA41-4EB3-9730-27A2748A94EC}" type="datetime1">
              <a:rPr lang="it-IT" smtClean="0"/>
              <a:t>15/02/2022</a:t>
            </a:fld>
            <a:endParaRPr lang="en-US" dirty="0"/>
          </a:p>
        </p:txBody>
      </p:sp>
      <p:sp>
        <p:nvSpPr>
          <p:cNvPr id="4" name="Segnaposto piè di pagina 3"/>
          <p:cNvSpPr>
            <a:spLocks noGrp="1"/>
          </p:cNvSpPr>
          <p:nvPr>
            <p:ph type="ftr" sz="quarter" idx="2"/>
          </p:nvPr>
        </p:nvSpPr>
        <p:spPr>
          <a:xfrm>
            <a:off x="0" y="9286846"/>
            <a:ext cx="2890626" cy="490568"/>
          </a:xfrm>
          <a:prstGeom prst="rect">
            <a:avLst/>
          </a:prstGeom>
        </p:spPr>
        <p:txBody>
          <a:bodyPr vert="horz" lIns="91440" tIns="45720" rIns="91440" bIns="45720" rtlCol="0" anchor="b"/>
          <a:lstStyle>
            <a:lvl1pPr algn="l">
              <a:defRPr sz="1200"/>
            </a:lvl1pPr>
          </a:lstStyle>
          <a:p>
            <a:pPr rtl="0"/>
            <a:endParaRPr lang="en-US"/>
          </a:p>
        </p:txBody>
      </p:sp>
      <p:sp>
        <p:nvSpPr>
          <p:cNvPr id="5" name="Segnaposto numero diapositiva 4"/>
          <p:cNvSpPr>
            <a:spLocks noGrp="1"/>
          </p:cNvSpPr>
          <p:nvPr>
            <p:ph type="sldNum" sz="quarter" idx="3"/>
          </p:nvPr>
        </p:nvSpPr>
        <p:spPr>
          <a:xfrm>
            <a:off x="3778505" y="9286846"/>
            <a:ext cx="2890626" cy="490568"/>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90626" cy="490569"/>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idx="1"/>
          </p:nvPr>
        </p:nvSpPr>
        <p:spPr>
          <a:xfrm>
            <a:off x="3778505" y="0"/>
            <a:ext cx="2890626" cy="490569"/>
          </a:xfrm>
          <a:prstGeom prst="rect">
            <a:avLst/>
          </a:prstGeom>
        </p:spPr>
        <p:txBody>
          <a:bodyPr vert="horz" lIns="91440" tIns="45720" rIns="91440" bIns="45720" rtlCol="0"/>
          <a:lstStyle>
            <a:lvl1pPr algn="r">
              <a:defRPr sz="1200"/>
            </a:lvl1pPr>
          </a:lstStyle>
          <a:p>
            <a:pPr rtl="0"/>
            <a:fld id="{9DAFA40D-B7DF-4F0F-BB00-F4BB9ECF9597}" type="datetime1">
              <a:rPr lang="it-IT" smtClean="0"/>
              <a:t>15/02/2022</a:t>
            </a:fld>
            <a:endParaRPr lang="en-US"/>
          </a:p>
        </p:txBody>
      </p:sp>
      <p:sp>
        <p:nvSpPr>
          <p:cNvPr id="4" name="Segnaposto immagine diapositiva 3"/>
          <p:cNvSpPr>
            <a:spLocks noGrp="1" noRot="1" noChangeAspect="1"/>
          </p:cNvSpPr>
          <p:nvPr>
            <p:ph type="sldImg" idx="2"/>
          </p:nvPr>
        </p:nvSpPr>
        <p:spPr>
          <a:xfrm>
            <a:off x="401638" y="1222375"/>
            <a:ext cx="5867400" cy="3300413"/>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Segnaposto note 4"/>
          <p:cNvSpPr>
            <a:spLocks noGrp="1"/>
          </p:cNvSpPr>
          <p:nvPr>
            <p:ph type="body" sz="quarter" idx="3"/>
          </p:nvPr>
        </p:nvSpPr>
        <p:spPr>
          <a:xfrm>
            <a:off x="667068" y="4705380"/>
            <a:ext cx="5336540" cy="3849856"/>
          </a:xfrm>
          <a:prstGeom prst="rect">
            <a:avLst/>
          </a:prstGeom>
        </p:spPr>
        <p:txBody>
          <a:bodyPr vert="horz" lIns="91440" tIns="45720" rIns="91440" bIns="45720" rtlCol="0"/>
          <a:lstStyle/>
          <a:p>
            <a:pPr lvl="0" rtl="0"/>
            <a:r>
              <a:rPr lang="it"/>
              <a:t>Fare clic per modificare gli stili del testo dello schema</a:t>
            </a:r>
            <a:endParaRPr lang="en-US"/>
          </a:p>
          <a:p>
            <a:pPr lvl="1" rtl="0"/>
            <a:r>
              <a:rPr lang="it"/>
              <a:t>Secondo livello</a:t>
            </a:r>
          </a:p>
          <a:p>
            <a:pPr lvl="2" rtl="0"/>
            <a:r>
              <a:rPr lang="it"/>
              <a:t>Terzo livello</a:t>
            </a:r>
          </a:p>
          <a:p>
            <a:pPr lvl="3" rtl="0"/>
            <a:r>
              <a:rPr lang="it"/>
              <a:t>Quarto livello</a:t>
            </a:r>
          </a:p>
          <a:p>
            <a:pPr lvl="4" rtl="0"/>
            <a:r>
              <a:rPr lang="it"/>
              <a:t>Quinto livello</a:t>
            </a:r>
            <a:endParaRPr lang="en-US"/>
          </a:p>
        </p:txBody>
      </p:sp>
      <p:sp>
        <p:nvSpPr>
          <p:cNvPr id="6" name="Segnaposto piè di pagina 5"/>
          <p:cNvSpPr>
            <a:spLocks noGrp="1"/>
          </p:cNvSpPr>
          <p:nvPr>
            <p:ph type="ftr" sz="quarter" idx="4"/>
          </p:nvPr>
        </p:nvSpPr>
        <p:spPr>
          <a:xfrm>
            <a:off x="0" y="9286846"/>
            <a:ext cx="2890626" cy="490568"/>
          </a:xfrm>
          <a:prstGeom prst="rect">
            <a:avLst/>
          </a:prstGeom>
        </p:spPr>
        <p:txBody>
          <a:bodyPr vert="horz" lIns="91440" tIns="45720" rIns="91440" bIns="45720" rtlCol="0" anchor="b"/>
          <a:lstStyle>
            <a:lvl1pPr algn="l">
              <a:defRPr sz="1200"/>
            </a:lvl1pPr>
          </a:lstStyle>
          <a:p>
            <a:pPr rtl="0"/>
            <a:endParaRPr lang="en-US"/>
          </a:p>
        </p:txBody>
      </p:sp>
      <p:sp>
        <p:nvSpPr>
          <p:cNvPr id="7" name="Segnaposto numero diapositiva 6"/>
          <p:cNvSpPr>
            <a:spLocks noGrp="1"/>
          </p:cNvSpPr>
          <p:nvPr>
            <p:ph type="sldNum" sz="quarter" idx="5"/>
          </p:nvPr>
        </p:nvSpPr>
        <p:spPr>
          <a:xfrm>
            <a:off x="3778505" y="9286846"/>
            <a:ext cx="2890626" cy="490568"/>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data 3"/>
          <p:cNvSpPr>
            <a:spLocks noGrp="1"/>
          </p:cNvSpPr>
          <p:nvPr>
            <p:ph type="dt" idx="1"/>
          </p:nvPr>
        </p:nvSpPr>
        <p:spPr/>
        <p:txBody>
          <a:bodyPr/>
          <a:lstStyle/>
          <a:p>
            <a:pPr rtl="0"/>
            <a:fld id="{D9392ADF-764C-43D0-8AAC-FF4920D98AF6}" type="datetime1">
              <a:rPr lang="it-IT" smtClean="0"/>
              <a:t>15/02/2022</a:t>
            </a:fld>
            <a:endParaRPr lang="en-US"/>
          </a:p>
        </p:txBody>
      </p:sp>
      <p:sp>
        <p:nvSpPr>
          <p:cNvPr id="5" name="Segnaposto numero diapositiva 4"/>
          <p:cNvSpPr>
            <a:spLocks noGrp="1"/>
          </p:cNvSpPr>
          <p:nvPr>
            <p:ph type="sldNum" sz="quarter" idx="5"/>
          </p:nvPr>
        </p:nvSpPr>
        <p:spPr/>
        <p:txBody>
          <a:bodyPr/>
          <a:lstStyle/>
          <a:p>
            <a:pPr rtl="0"/>
            <a:fld id="{37A705E3-E620-489D-9973-6221209A4B3B}" type="slidenum">
              <a:rPr lang="en-US" smtClean="0"/>
              <a:t>1</a:t>
            </a:fld>
            <a:endParaRPr lang="en-US"/>
          </a:p>
        </p:txBody>
      </p:sp>
    </p:spTree>
    <p:extLst>
      <p:ext uri="{BB962C8B-B14F-4D97-AF65-F5344CB8AC3E}">
        <p14:creationId xmlns:p14="http://schemas.microsoft.com/office/powerpoint/2010/main" val="1490593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pPr rtl="0"/>
            <a:fld id="{9DAFA40D-B7DF-4F0F-BB00-F4BB9ECF9597}" type="datetime1">
              <a:rPr lang="it-IT" smtClean="0"/>
              <a:t>15/02/2022</a:t>
            </a:fld>
            <a:endParaRPr lang="en-US"/>
          </a:p>
        </p:txBody>
      </p:sp>
      <p:sp>
        <p:nvSpPr>
          <p:cNvPr id="5" name="Segnaposto numero diapositiva 4"/>
          <p:cNvSpPr>
            <a:spLocks noGrp="1"/>
          </p:cNvSpPr>
          <p:nvPr>
            <p:ph type="sldNum" sz="quarter" idx="5"/>
          </p:nvPr>
        </p:nvSpPr>
        <p:spPr/>
        <p:txBody>
          <a:bodyPr/>
          <a:lstStyle/>
          <a:p>
            <a:pPr rtl="0"/>
            <a:fld id="{37A705E3-E620-489D-9973-6221209A4B3B}" type="slidenum">
              <a:rPr lang="en-US" smtClean="0"/>
              <a:t>2</a:t>
            </a:fld>
            <a:endParaRPr lang="en-US"/>
          </a:p>
        </p:txBody>
      </p:sp>
    </p:spTree>
    <p:extLst>
      <p:ext uri="{BB962C8B-B14F-4D97-AF65-F5344CB8AC3E}">
        <p14:creationId xmlns:p14="http://schemas.microsoft.com/office/powerpoint/2010/main" val="105800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pPr rtl="0"/>
            <a:fld id="{9DAFA40D-B7DF-4F0F-BB00-F4BB9ECF9597}" type="datetime1">
              <a:rPr lang="it-IT" smtClean="0"/>
              <a:t>15/02/2022</a:t>
            </a:fld>
            <a:endParaRPr lang="en-US"/>
          </a:p>
        </p:txBody>
      </p:sp>
      <p:sp>
        <p:nvSpPr>
          <p:cNvPr id="5" name="Segnaposto numero diapositiva 4"/>
          <p:cNvSpPr>
            <a:spLocks noGrp="1"/>
          </p:cNvSpPr>
          <p:nvPr>
            <p:ph type="sldNum" sz="quarter" idx="5"/>
          </p:nvPr>
        </p:nvSpPr>
        <p:spPr/>
        <p:txBody>
          <a:bodyPr/>
          <a:lstStyle/>
          <a:p>
            <a:pPr rtl="0"/>
            <a:fld id="{37A705E3-E620-489D-9973-6221209A4B3B}" type="slidenum">
              <a:rPr lang="en-US" smtClean="0"/>
              <a:t>4</a:t>
            </a:fld>
            <a:endParaRPr lang="en-US"/>
          </a:p>
        </p:txBody>
      </p:sp>
    </p:spTree>
    <p:extLst>
      <p:ext uri="{BB962C8B-B14F-4D97-AF65-F5344CB8AC3E}">
        <p14:creationId xmlns:p14="http://schemas.microsoft.com/office/powerpoint/2010/main" val="2990664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pPr rtl="0"/>
            <a:fld id="{9DAFA40D-B7DF-4F0F-BB00-F4BB9ECF9597}" type="datetime1">
              <a:rPr lang="it-IT" smtClean="0"/>
              <a:t>15/02/2022</a:t>
            </a:fld>
            <a:endParaRPr lang="en-US"/>
          </a:p>
        </p:txBody>
      </p:sp>
      <p:sp>
        <p:nvSpPr>
          <p:cNvPr id="5" name="Segnaposto numero diapositiva 4"/>
          <p:cNvSpPr>
            <a:spLocks noGrp="1"/>
          </p:cNvSpPr>
          <p:nvPr>
            <p:ph type="sldNum" sz="quarter" idx="5"/>
          </p:nvPr>
        </p:nvSpPr>
        <p:spPr/>
        <p:txBody>
          <a:bodyPr/>
          <a:lstStyle/>
          <a:p>
            <a:pPr rtl="0"/>
            <a:fld id="{37A705E3-E620-489D-9973-6221209A4B3B}" type="slidenum">
              <a:rPr lang="en-US" smtClean="0"/>
              <a:t>8</a:t>
            </a:fld>
            <a:endParaRPr lang="en-US"/>
          </a:p>
        </p:txBody>
      </p:sp>
    </p:spTree>
    <p:extLst>
      <p:ext uri="{BB962C8B-B14F-4D97-AF65-F5344CB8AC3E}">
        <p14:creationId xmlns:p14="http://schemas.microsoft.com/office/powerpoint/2010/main" val="3597731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data 3"/>
          <p:cNvSpPr>
            <a:spLocks noGrp="1"/>
          </p:cNvSpPr>
          <p:nvPr>
            <p:ph type="dt" idx="1"/>
          </p:nvPr>
        </p:nvSpPr>
        <p:spPr/>
        <p:txBody>
          <a:bodyPr/>
          <a:lstStyle/>
          <a:p>
            <a:pPr rtl="0"/>
            <a:fld id="{9DAFA40D-B7DF-4F0F-BB00-F4BB9ECF9597}" type="datetime1">
              <a:rPr lang="it-IT" smtClean="0"/>
              <a:t>15/02/2022</a:t>
            </a:fld>
            <a:endParaRPr lang="en-US"/>
          </a:p>
        </p:txBody>
      </p:sp>
      <p:sp>
        <p:nvSpPr>
          <p:cNvPr id="5" name="Segnaposto numero diapositiva 4"/>
          <p:cNvSpPr>
            <a:spLocks noGrp="1"/>
          </p:cNvSpPr>
          <p:nvPr>
            <p:ph type="sldNum" sz="quarter" idx="5"/>
          </p:nvPr>
        </p:nvSpPr>
        <p:spPr/>
        <p:txBody>
          <a:bodyPr/>
          <a:lstStyle/>
          <a:p>
            <a:pPr rtl="0"/>
            <a:fld id="{37A705E3-E620-489D-9973-6221209A4B3B}" type="slidenum">
              <a:rPr lang="en-US" smtClean="0"/>
              <a:t>11</a:t>
            </a:fld>
            <a:endParaRPr lang="en-US"/>
          </a:p>
        </p:txBody>
      </p:sp>
    </p:spTree>
    <p:extLst>
      <p:ext uri="{BB962C8B-B14F-4D97-AF65-F5344CB8AC3E}">
        <p14:creationId xmlns:p14="http://schemas.microsoft.com/office/powerpoint/2010/main" val="826900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ttango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ttango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ttango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nettore dirit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olo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5800" b="0" kern="1200" cap="all" spc="-100" baseline="0" dirty="0">
                <a:solidFill>
                  <a:schemeClr val="tx1">
                    <a:lumMod val="85000"/>
                    <a:lumOff val="15000"/>
                  </a:schemeClr>
                </a:solidFill>
                <a:effectLst/>
                <a:latin typeface="+mj-lt"/>
                <a:ea typeface="+mn-ea"/>
                <a:cs typeface="+mn-cs"/>
              </a:defRPr>
            </a:lvl1pPr>
          </a:lstStyle>
          <a:p>
            <a:pPr rtl="0"/>
            <a:r>
              <a:rPr lang="it-IT"/>
              <a:t>Fare clic per modificare lo stile del titolo dello schema</a:t>
            </a:r>
            <a:endParaRPr lang="en-US" dirty="0"/>
          </a:p>
        </p:txBody>
      </p:sp>
      <p:sp>
        <p:nvSpPr>
          <p:cNvPr id="3" name="Sottotito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a:t>Fare clic per modificare lo stile del sottotitolo dello schema</a:t>
            </a:r>
            <a:endParaRPr lang="en-US" dirty="0"/>
          </a:p>
        </p:txBody>
      </p:sp>
      <p:sp>
        <p:nvSpPr>
          <p:cNvPr id="20" name="Segnaposto dat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2E42A3B1-EF3A-4E01-90A1-F81A7104A17A}" type="datetime1">
              <a:rPr lang="it-IT" smtClean="0"/>
              <a:t>15/02/2022</a:t>
            </a:fld>
            <a:endParaRPr lang="en-US" dirty="0"/>
          </a:p>
        </p:txBody>
      </p:sp>
      <p:sp>
        <p:nvSpPr>
          <p:cNvPr id="21" name="Segnaposto piè di pagina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Segnaposto numero diapositiva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testo verticale 2"/>
          <p:cNvSpPr>
            <a:spLocks noGrp="1"/>
          </p:cNvSpPr>
          <p:nvPr>
            <p:ph type="body" orient="vert" idx="1"/>
          </p:nvPr>
        </p:nvSpPr>
        <p:spPr/>
        <p:txBody>
          <a:bodyPr vert="eaVert"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data 3"/>
          <p:cNvSpPr>
            <a:spLocks noGrp="1"/>
          </p:cNvSpPr>
          <p:nvPr>
            <p:ph type="dt" sz="half" idx="10"/>
          </p:nvPr>
        </p:nvSpPr>
        <p:spPr/>
        <p:txBody>
          <a:bodyPr rtlCol="0"/>
          <a:lstStyle/>
          <a:p>
            <a:pPr rtl="0"/>
            <a:fld id="{CDB39F3E-DEA8-4D40-89EC-815274831A0E}" type="datetime1">
              <a:rPr lang="it-IT" smtClean="0"/>
              <a:t>15/02/2022</a:t>
            </a:fld>
            <a:endParaRPr lang="en-US"/>
          </a:p>
        </p:txBody>
      </p:sp>
      <p:sp>
        <p:nvSpPr>
          <p:cNvPr id="5" name="Segnaposto piè di pagina 4"/>
          <p:cNvSpPr>
            <a:spLocks noGrp="1"/>
          </p:cNvSpPr>
          <p:nvPr>
            <p:ph type="ftr" sz="quarter" idx="11"/>
          </p:nvPr>
        </p:nvSpPr>
        <p:spPr/>
        <p:txBody>
          <a:bodyPr rtlCol="0"/>
          <a:lstStyle/>
          <a:p>
            <a:pPr rtl="0"/>
            <a:endParaRPr lang="en-US"/>
          </a:p>
        </p:txBody>
      </p:sp>
      <p:sp>
        <p:nvSpPr>
          <p:cNvPr id="6" name="Segnaposto numero diapositiva 5"/>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991600" y="762000"/>
            <a:ext cx="2362200" cy="5257800"/>
          </a:xfrm>
        </p:spPr>
        <p:txBody>
          <a:bodyPr vert="eaVert" rtlCol="0"/>
          <a:lstStyle/>
          <a:p>
            <a:pPr rtl="0"/>
            <a:r>
              <a:rPr lang="it-IT"/>
              <a:t>Fare clic per modificare lo stile del titolo dello schema</a:t>
            </a:r>
            <a:endParaRPr lang="en-US" dirty="0"/>
          </a:p>
        </p:txBody>
      </p:sp>
      <p:sp>
        <p:nvSpPr>
          <p:cNvPr id="3" name="Segnaposto testo verticale 2"/>
          <p:cNvSpPr>
            <a:spLocks noGrp="1"/>
          </p:cNvSpPr>
          <p:nvPr>
            <p:ph type="body" orient="vert" idx="1"/>
          </p:nvPr>
        </p:nvSpPr>
        <p:spPr>
          <a:xfrm>
            <a:off x="838200" y="762000"/>
            <a:ext cx="8077200" cy="5257800"/>
          </a:xfrm>
        </p:spPr>
        <p:txBody>
          <a:bodyPr vert="eaVert"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data 3"/>
          <p:cNvSpPr>
            <a:spLocks noGrp="1"/>
          </p:cNvSpPr>
          <p:nvPr>
            <p:ph type="dt" sz="half" idx="10"/>
          </p:nvPr>
        </p:nvSpPr>
        <p:spPr/>
        <p:txBody>
          <a:bodyPr rtlCol="0"/>
          <a:lstStyle/>
          <a:p>
            <a:pPr rtl="0"/>
            <a:fld id="{9EC2C222-AB8E-4655-A254-B92CC2B74E94}" type="datetime1">
              <a:rPr lang="it-IT" smtClean="0"/>
              <a:t>15/02/2022</a:t>
            </a:fld>
            <a:endParaRPr lang="en-US"/>
          </a:p>
        </p:txBody>
      </p:sp>
      <p:sp>
        <p:nvSpPr>
          <p:cNvPr id="5" name="Segnaposto piè di pagina 4"/>
          <p:cNvSpPr>
            <a:spLocks noGrp="1"/>
          </p:cNvSpPr>
          <p:nvPr>
            <p:ph type="ftr" sz="quarter" idx="11"/>
          </p:nvPr>
        </p:nvSpPr>
        <p:spPr/>
        <p:txBody>
          <a:bodyPr rtlCol="0"/>
          <a:lstStyle/>
          <a:p>
            <a:pPr rtl="0"/>
            <a:endParaRPr lang="en-US"/>
          </a:p>
        </p:txBody>
      </p:sp>
      <p:sp>
        <p:nvSpPr>
          <p:cNvPr id="6" name="Segnaposto numero diapositiva 5"/>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contenuto 2"/>
          <p:cNvSpPr>
            <a:spLocks noGrp="1"/>
          </p:cNvSpPr>
          <p:nvPr>
            <p:ph idx="1"/>
          </p:nvPr>
        </p:nvSpPr>
        <p:spPr/>
        <p:txBody>
          <a:bodyPr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data 3"/>
          <p:cNvSpPr>
            <a:spLocks noGrp="1"/>
          </p:cNvSpPr>
          <p:nvPr>
            <p:ph type="dt" sz="half" idx="10"/>
          </p:nvPr>
        </p:nvSpPr>
        <p:spPr/>
        <p:txBody>
          <a:bodyPr rtlCol="0"/>
          <a:lstStyle/>
          <a:p>
            <a:pPr rtl="0"/>
            <a:fld id="{30CDFD4E-E375-477C-838A-54A53A735405}" type="datetime1">
              <a:rPr lang="it-IT" smtClean="0"/>
              <a:t>15/02/2022</a:t>
            </a:fld>
            <a:endParaRPr lang="en-US"/>
          </a:p>
        </p:txBody>
      </p:sp>
      <p:sp>
        <p:nvSpPr>
          <p:cNvPr id="5" name="Segnaposto piè di pagina 4"/>
          <p:cNvSpPr>
            <a:spLocks noGrp="1"/>
          </p:cNvSpPr>
          <p:nvPr>
            <p:ph type="ftr" sz="quarter" idx="11"/>
          </p:nvPr>
        </p:nvSpPr>
        <p:spPr/>
        <p:txBody>
          <a:bodyPr rtlCol="0"/>
          <a:lstStyle/>
          <a:p>
            <a:pPr rtl="0"/>
            <a:endParaRPr lang="en-US"/>
          </a:p>
        </p:txBody>
      </p:sp>
      <p:sp>
        <p:nvSpPr>
          <p:cNvPr id="6" name="Segnaposto numero diapositiva 5"/>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5" name="Rettango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ttango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ttango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ttango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629156" y="2275165"/>
            <a:ext cx="8933688" cy="2406895"/>
          </a:xfrm>
        </p:spPr>
        <p:txBody>
          <a:bodyPr rtlCol="0" anchor="ctr">
            <a:normAutofit/>
          </a:bodyPr>
          <a:lstStyle>
            <a:lvl1pPr algn="ctr">
              <a:lnSpc>
                <a:spcPct val="83000"/>
              </a:lnSpc>
              <a:defRPr lang="en-US" sz="5800" kern="1200" cap="all" spc="-100" baseline="0" dirty="0">
                <a:solidFill>
                  <a:schemeClr val="tx1">
                    <a:lumMod val="85000"/>
                    <a:lumOff val="15000"/>
                  </a:schemeClr>
                </a:solidFill>
                <a:effectLst/>
                <a:latin typeface="+mj-lt"/>
                <a:ea typeface="+mn-ea"/>
                <a:cs typeface="+mn-cs"/>
              </a:defRPr>
            </a:lvl1pPr>
          </a:lstStyle>
          <a:p>
            <a:pPr rtl="0"/>
            <a:r>
              <a:rPr lang="it-IT"/>
              <a:t>Fare clic per modificare lo stile del titolo dello schema</a:t>
            </a:r>
            <a:endParaRPr lang="en-US" dirty="0"/>
          </a:p>
        </p:txBody>
      </p:sp>
      <p:grpSp>
        <p:nvGrpSpPr>
          <p:cNvPr id="16" name="Grup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nettore dirit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nettore dirit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nettore dirit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Segnaposto tes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a:t>Fare clic per modificare gli stili del testo dello schema</a:t>
            </a:r>
          </a:p>
        </p:txBody>
      </p:sp>
      <p:sp>
        <p:nvSpPr>
          <p:cNvPr id="4" name="Segnaposto dat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958A5579-F215-47C2-8601-26A828CB3DD1}" type="datetime1">
              <a:rPr lang="it-IT" smtClean="0"/>
              <a:t>15/02/2022</a:t>
            </a:fld>
            <a:endParaRPr lang="en-US" dirty="0"/>
          </a:p>
        </p:txBody>
      </p:sp>
      <p:sp>
        <p:nvSpPr>
          <p:cNvPr id="5" name="Segnaposto piè di pagina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Segnaposto numero diapositiva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olo 7"/>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contenut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contenut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5" name="Segnaposto data 4"/>
          <p:cNvSpPr>
            <a:spLocks noGrp="1"/>
          </p:cNvSpPr>
          <p:nvPr>
            <p:ph type="dt" sz="half" idx="10"/>
          </p:nvPr>
        </p:nvSpPr>
        <p:spPr/>
        <p:txBody>
          <a:bodyPr rtlCol="0"/>
          <a:lstStyle/>
          <a:p>
            <a:pPr rtl="0"/>
            <a:fld id="{5EB2E965-D6B9-49A3-BBF5-4C3A63D61317}" type="datetime1">
              <a:rPr lang="it-IT" smtClean="0"/>
              <a:t>15/02/2022</a:t>
            </a:fld>
            <a:endParaRPr lang="en-US"/>
          </a:p>
        </p:txBody>
      </p:sp>
      <p:sp>
        <p:nvSpPr>
          <p:cNvPr id="6" name="Segnaposto piè di pagina 5"/>
          <p:cNvSpPr>
            <a:spLocks noGrp="1"/>
          </p:cNvSpPr>
          <p:nvPr>
            <p:ph type="ftr" sz="quarter" idx="11"/>
          </p:nvPr>
        </p:nvSpPr>
        <p:spPr/>
        <p:txBody>
          <a:bodyPr rtlCol="0"/>
          <a:lstStyle/>
          <a:p>
            <a:pPr rtl="0"/>
            <a:endParaRPr lang="en-US"/>
          </a:p>
        </p:txBody>
      </p:sp>
      <p:sp>
        <p:nvSpPr>
          <p:cNvPr id="7" name="Segnaposto numero diapositiva 6"/>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tes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gli stili del testo dello schema</a:t>
            </a:r>
          </a:p>
        </p:txBody>
      </p:sp>
      <p:sp>
        <p:nvSpPr>
          <p:cNvPr id="4" name="Segnaposto contenut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
          </a:p>
        </p:txBody>
      </p:sp>
      <p:sp>
        <p:nvSpPr>
          <p:cNvPr id="5" name="Segnaposto tes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gli stili del testo dello schema</a:t>
            </a:r>
          </a:p>
        </p:txBody>
      </p:sp>
      <p:sp>
        <p:nvSpPr>
          <p:cNvPr id="6" name="Segnaposto contenut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
          </a:p>
        </p:txBody>
      </p:sp>
      <p:sp>
        <p:nvSpPr>
          <p:cNvPr id="7" name="Segnaposto data 6"/>
          <p:cNvSpPr>
            <a:spLocks noGrp="1"/>
          </p:cNvSpPr>
          <p:nvPr>
            <p:ph type="dt" sz="half" idx="10"/>
          </p:nvPr>
        </p:nvSpPr>
        <p:spPr/>
        <p:txBody>
          <a:bodyPr rtlCol="0"/>
          <a:lstStyle/>
          <a:p>
            <a:pPr rtl="0"/>
            <a:fld id="{E6640A90-6BF3-4581-8D8E-E5FBBFF3F2D6}" type="datetime1">
              <a:rPr lang="it-IT" smtClean="0"/>
              <a:t>15/02/2022</a:t>
            </a:fld>
            <a:endParaRPr lang="en-US"/>
          </a:p>
        </p:txBody>
      </p:sp>
      <p:sp>
        <p:nvSpPr>
          <p:cNvPr id="8" name="Segnaposto piè di pagina 7"/>
          <p:cNvSpPr>
            <a:spLocks noGrp="1"/>
          </p:cNvSpPr>
          <p:nvPr>
            <p:ph type="ftr" sz="quarter" idx="11"/>
          </p:nvPr>
        </p:nvSpPr>
        <p:spPr/>
        <p:txBody>
          <a:bodyPr rtlCol="0"/>
          <a:lstStyle/>
          <a:p>
            <a:pPr rtl="0"/>
            <a:endParaRPr lang="en-US"/>
          </a:p>
        </p:txBody>
      </p:sp>
      <p:sp>
        <p:nvSpPr>
          <p:cNvPr id="9" name="Segnaposto numero diapositiva 8"/>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data 2"/>
          <p:cNvSpPr>
            <a:spLocks noGrp="1"/>
          </p:cNvSpPr>
          <p:nvPr>
            <p:ph type="dt" sz="half" idx="10"/>
          </p:nvPr>
        </p:nvSpPr>
        <p:spPr/>
        <p:txBody>
          <a:bodyPr rtlCol="0"/>
          <a:lstStyle/>
          <a:p>
            <a:pPr rtl="0"/>
            <a:fld id="{CBB543D8-7B07-440D-AAF8-15C408A52184}" type="datetime1">
              <a:rPr lang="it-IT" smtClean="0"/>
              <a:t>15/02/2022</a:t>
            </a:fld>
            <a:endParaRPr lang="en-US"/>
          </a:p>
        </p:txBody>
      </p:sp>
      <p:sp>
        <p:nvSpPr>
          <p:cNvPr id="4" name="Segnaposto piè di pagina 3"/>
          <p:cNvSpPr>
            <a:spLocks noGrp="1"/>
          </p:cNvSpPr>
          <p:nvPr>
            <p:ph type="ftr" sz="quarter" idx="11"/>
          </p:nvPr>
        </p:nvSpPr>
        <p:spPr/>
        <p:txBody>
          <a:bodyPr rtlCol="0"/>
          <a:lstStyle/>
          <a:p>
            <a:pPr rtl="0"/>
            <a:endParaRPr lang="en-US"/>
          </a:p>
        </p:txBody>
      </p:sp>
      <p:sp>
        <p:nvSpPr>
          <p:cNvPr id="5" name="Segnaposto numero diapositiva 4"/>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rtlCol="0"/>
          <a:lstStyle/>
          <a:p>
            <a:pPr rtl="0"/>
            <a:fld id="{36222EC2-5BF9-40AF-A3FD-9657C26E88F0}" type="datetime1">
              <a:rPr lang="it-IT" smtClean="0"/>
              <a:t>15/02/2022</a:t>
            </a:fld>
            <a:endParaRPr lang="en-US"/>
          </a:p>
        </p:txBody>
      </p:sp>
      <p:sp>
        <p:nvSpPr>
          <p:cNvPr id="3" name="Segnaposto piè di pagina 2"/>
          <p:cNvSpPr>
            <a:spLocks noGrp="1"/>
          </p:cNvSpPr>
          <p:nvPr>
            <p:ph type="ftr" sz="quarter" idx="11"/>
          </p:nvPr>
        </p:nvSpPr>
        <p:spPr/>
        <p:txBody>
          <a:bodyPr rtlCol="0"/>
          <a:lstStyle/>
          <a:p>
            <a:pPr rtl="0"/>
            <a:endParaRPr lang="en-US"/>
          </a:p>
        </p:txBody>
      </p:sp>
      <p:sp>
        <p:nvSpPr>
          <p:cNvPr id="4" name="Segnaposto numero diapositiva 3"/>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tango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8458200" y="607392"/>
            <a:ext cx="3161963" cy="1645920"/>
          </a:xfrm>
        </p:spPr>
        <p:txBody>
          <a:bodyPr rtlCol="0" anchor="b">
            <a:no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it-IT"/>
              <a:t>Fare clic per modificare lo stile del titolo dello schema</a:t>
            </a:r>
            <a:endParaRPr lang="en-US" dirty="0"/>
          </a:p>
        </p:txBody>
      </p:sp>
      <p:sp>
        <p:nvSpPr>
          <p:cNvPr id="3" name="Segnaposto contenut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testo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
        <p:nvSpPr>
          <p:cNvPr id="8" name="Segnaposto dat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D0F9C1AA-74C4-47AD-A00D-0C3C6B704345}" type="datetime1">
              <a:rPr lang="it-IT" smtClean="0"/>
              <a:t>15/02/2022</a:t>
            </a:fld>
            <a:endParaRPr lang="en-US"/>
          </a:p>
        </p:txBody>
      </p:sp>
      <p:sp>
        <p:nvSpPr>
          <p:cNvPr id="9" name="Segnaposto piè di pagina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Segnaposto numero diapositiva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1" name="Rettango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immagine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a:t>Fare clic sull'icona per inserire un'immagine</a:t>
            </a:r>
            <a:endParaRPr lang="en-US" dirty="0"/>
          </a:p>
        </p:txBody>
      </p:sp>
      <p:sp>
        <p:nvSpPr>
          <p:cNvPr id="5" name="Segnaposto dat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0897FC6A-916B-42C4-A784-DA29F347FC0F}" type="datetime1">
              <a:rPr lang="it-IT" smtClean="0"/>
              <a:t>15/02/2022</a:t>
            </a:fld>
            <a:endParaRPr lang="en-US" dirty="0"/>
          </a:p>
        </p:txBody>
      </p:sp>
      <p:sp>
        <p:nvSpPr>
          <p:cNvPr id="6" name="Segnaposto piè di pagina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Segnaposto numero diapositiva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a:t>
            </a:fld>
            <a:endParaRPr lang="en-US"/>
          </a:p>
        </p:txBody>
      </p:sp>
      <p:sp>
        <p:nvSpPr>
          <p:cNvPr id="12" name="Rettango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it-IT"/>
              <a:t>Fare clic per modificare lo stile del titolo dello schema</a:t>
            </a:r>
            <a:endParaRPr lang="en-US" dirty="0"/>
          </a:p>
        </p:txBody>
      </p:sp>
      <p:sp>
        <p:nvSpPr>
          <p:cNvPr id="4" name="Segnaposto testo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useBgFill="1">
        <p:nvSpPr>
          <p:cNvPr id="9" name="Rettango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ttango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ttango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Segnaposto tito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it"/>
              <a:t>Fare clic per modificare lo stile del titolo dello schema</a:t>
            </a:r>
            <a:endParaRPr lang="en-US" dirty="0"/>
          </a:p>
        </p:txBody>
      </p:sp>
      <p:sp>
        <p:nvSpPr>
          <p:cNvPr id="3" name="Segnaposto tes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it"/>
              <a:t>Fare clic per modificare gli stili del testo dello schema</a:t>
            </a:r>
          </a:p>
          <a:p>
            <a:pPr lvl="1" rtl="0"/>
            <a:r>
              <a:rPr lang="it"/>
              <a:t>Secondo livello</a:t>
            </a:r>
          </a:p>
          <a:p>
            <a:pPr lvl="2" rtl="0"/>
            <a:r>
              <a:rPr lang="it"/>
              <a:t>Terzo livello</a:t>
            </a:r>
          </a:p>
          <a:p>
            <a:pPr lvl="3" rtl="0"/>
            <a:r>
              <a:rPr lang="it"/>
              <a:t>Quarto livello</a:t>
            </a:r>
          </a:p>
          <a:p>
            <a:pPr lvl="4" rtl="0"/>
            <a:r>
              <a:rPr lang="it"/>
              <a:t>Quinto livello</a:t>
            </a:r>
            <a:endParaRPr lang="en-US" dirty="0"/>
          </a:p>
        </p:txBody>
      </p:sp>
      <p:sp>
        <p:nvSpPr>
          <p:cNvPr id="4" name="Segnaposto dat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FE653919-3677-4F5B-9CCF-A45003B89B8F}" type="datetime1">
              <a:rPr lang="it-IT" smtClean="0"/>
              <a:t>15/02/2022</a:t>
            </a:fld>
            <a:endParaRPr lang="en-US" dirty="0"/>
          </a:p>
        </p:txBody>
      </p:sp>
      <p:sp>
        <p:nvSpPr>
          <p:cNvPr id="5" name="Segnaposto piè di pagina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Segnaposto numero diapositiva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all-in.seac.it/id20200814DL00104ART0060000" TargetMode="Externa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all-in.seac.it/id20200814DL00104ART006000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all-in.seac.it/id19861222DPR00917ART0102000" TargetMode="External"/><Relationship Id="rId2" Type="http://schemas.openxmlformats.org/officeDocument/2006/relationships/hyperlink" Target="https://all-in.seac.it/id20200814DL00104ART0060000" TargetMode="External"/><Relationship Id="rId1" Type="http://schemas.openxmlformats.org/officeDocument/2006/relationships/slideLayout" Target="../slideLayouts/slideLayout7.xml"/><Relationship Id="rId5" Type="http://schemas.openxmlformats.org/officeDocument/2006/relationships/hyperlink" Target="https://all-in.seac.it/id19861222DPR00917ART0103000" TargetMode="External"/><Relationship Id="rId4" Type="http://schemas.openxmlformats.org/officeDocument/2006/relationships/hyperlink" Target="https://all-in.seac.it/id19861222DPR00917ART0102020"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all-in.seac.it/id19861222DPR00917ART0109000"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all-in.seac.it/id20201230L00178ART0001000"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all-in.seac.it/id20111206DL00201ART0001000" TargetMode="External"/><Relationship Id="rId2" Type="http://schemas.openxmlformats.org/officeDocument/2006/relationships/hyperlink" Target="https://all-in.seac.it/id20140624DL00091ART0019000"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all-in.seac.it/id20111206DL00201ART0001000"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all-in.seac.it/id20111206DL00201ART0001000" TargetMode="External"/><Relationship Id="rId2" Type="http://schemas.openxmlformats.org/officeDocument/2006/relationships/hyperlink" Target="https://all-in.seac.it/id20140624DL00091ART0019000" TargetMode="Externa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https://onelegale.wolterskluwer.it/document/10LX0000888943ART142" TargetMode="External"/><Relationship Id="rId2" Type="http://schemas.openxmlformats.org/officeDocument/2006/relationships/hyperlink" Target="https://onelegale.wolterskluwer.it/document/10LX0000920326SOMM" TargetMode="External"/><Relationship Id="rId1" Type="http://schemas.openxmlformats.org/officeDocument/2006/relationships/slideLayout" Target="../slideLayouts/slideLayout7.xml"/><Relationship Id="rId5" Type="http://schemas.openxmlformats.org/officeDocument/2006/relationships/hyperlink" Target="https://onelegale.wolterskluwer.it/document/10LX0000891283SOMM?_ga=2.162338940.1312810043.1642429980-592714966.1642069494&amp;_gl=1*o64mzp*_ga*NTkyNzE0OTY2LjE2NDIwNjk0OTQ.*_ga_B95LYZ7CD4*MTY0MjQyOTk3OS4yLjAuMTY0MjQyOTk3OS4w" TargetMode="External"/><Relationship Id="rId4" Type="http://schemas.openxmlformats.org/officeDocument/2006/relationships/hyperlink" Target="https://onelegale.wolterskluwer.it/document/10LX0000888943SOMM" TargetMode="Externa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Primo piano di un logo&#10;&#10;Descrizione generata automaticamente">
            <a:extLst>
              <a:ext uri="{FF2B5EF4-FFF2-40B4-BE49-F238E27FC236}">
                <a16:creationId xmlns:a16="http://schemas.microsoft.com/office/drawing/2014/main" id="{8045422F-7258-40AC-BD2E-2469AA448922}"/>
              </a:ext>
            </a:extLst>
          </p:cNvPr>
          <p:cNvPicPr>
            <a:picLocks noChangeAspect="1"/>
          </p:cNvPicPr>
          <p:nvPr/>
        </p:nvPicPr>
        <p:blipFill rotWithShape="1">
          <a:blip r:embed="rId3">
            <a:extLst>
              <a:ext uri="{28A0092B-C50C-407E-A947-70E740481C1C}">
                <a14:useLocalDpi xmlns:a14="http://schemas.microsoft.com/office/drawing/2010/main" val="0"/>
              </a:ext>
            </a:extLst>
          </a:blip>
          <a:srcRect r="-1"/>
          <a:stretch/>
        </p:blipFill>
        <p:spPr>
          <a:xfrm>
            <a:off x="20" y="10"/>
            <a:ext cx="12191979" cy="6857990"/>
          </a:xfrm>
          <a:prstGeom prst="rect">
            <a:avLst/>
          </a:prstGeom>
          <a:effectLst>
            <a:outerShdw blurRad="50800" dist="50800" dir="5400000" algn="ctr" rotWithShape="0">
              <a:schemeClr val="tx1"/>
            </a:outerShdw>
          </a:effectLst>
        </p:spPr>
      </p:pic>
      <p:sp>
        <p:nvSpPr>
          <p:cNvPr id="82" name="Rettangolo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ttangolo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olo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a:bodyPr>
          <a:lstStyle/>
          <a:p>
            <a:pPr rtl="0"/>
            <a:r>
              <a:rPr lang="it" sz="3200" dirty="0">
                <a:solidFill>
                  <a:schemeClr val="tx1"/>
                </a:solidFill>
              </a:rPr>
              <a:t>Riunione fiscale</a:t>
            </a:r>
          </a:p>
        </p:txBody>
      </p:sp>
      <p:pic>
        <p:nvPicPr>
          <p:cNvPr id="1026" name="Picture 2" descr="CNTP">
            <a:extLst>
              <a:ext uri="{FF2B5EF4-FFF2-40B4-BE49-F238E27FC236}">
                <a16:creationId xmlns:a16="http://schemas.microsoft.com/office/drawing/2014/main" id="{16AD1E4F-89CF-4718-B872-A1C9F11B5F4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34300" y="1574426"/>
            <a:ext cx="1514475" cy="1187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5F08F17B-D25B-4226-862B-CEDD6C800E50}"/>
              </a:ext>
            </a:extLst>
          </p:cNvPr>
          <p:cNvSpPr txBox="1">
            <a:spLocks/>
          </p:cNvSpPr>
          <p:nvPr/>
        </p:nvSpPr>
        <p:spPr>
          <a:xfrm>
            <a:off x="1066800" y="709463"/>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Bef>
                <a:spcPts val="900"/>
              </a:spcBef>
              <a:spcAft>
                <a:spcPts val="300"/>
              </a:spcAft>
            </a:pPr>
            <a:r>
              <a:rPr lang="it-IT" sz="2800" b="1" cap="all" dirty="0">
                <a:effectLst/>
                <a:ea typeface="Times New Roman" panose="02020603050405020304" pitchFamily="18" charset="0"/>
                <a:cs typeface="Arial" panose="020B0604020202020204" pitchFamily="34" charset="0"/>
              </a:rPr>
              <a:t>Esempi calcolo tassazione redditi impresa individuale a confronto 2021 e 2022</a:t>
            </a:r>
          </a:p>
          <a:p>
            <a:pPr algn="just">
              <a:lnSpc>
                <a:spcPct val="107000"/>
              </a:lnSpc>
              <a:spcBef>
                <a:spcPts val="900"/>
              </a:spcBef>
              <a:spcAft>
                <a:spcPts val="300"/>
              </a:spcAft>
            </a:pPr>
            <a:r>
              <a:rPr lang="it-IT" sz="1500" b="1" u="sng" cap="all" dirty="0">
                <a:ea typeface="Calibri" panose="020F0502020204030204" pitchFamily="34" charset="0"/>
                <a:cs typeface="Arial" panose="020B0604020202020204" pitchFamily="34" charset="0"/>
              </a:rPr>
              <a:t>2. Soggetto con reddito da quadro </a:t>
            </a:r>
            <a:r>
              <a:rPr lang="it-IT" sz="1500" b="1" u="sng" cap="all" dirty="0" err="1">
                <a:ea typeface="Calibri" panose="020F0502020204030204" pitchFamily="34" charset="0"/>
                <a:cs typeface="Arial" panose="020B0604020202020204" pitchFamily="34" charset="0"/>
              </a:rPr>
              <a:t>Rg</a:t>
            </a:r>
            <a:r>
              <a:rPr lang="it-IT" sz="1500" b="1" u="sng" cap="all" dirty="0">
                <a:ea typeface="Calibri" panose="020F0502020204030204" pitchFamily="34" charset="0"/>
                <a:cs typeface="Arial" panose="020B0604020202020204" pitchFamily="34" charset="0"/>
              </a:rPr>
              <a:t> (contabilità semplificata) pari a 30.000 che non possiede altri redditi:</a:t>
            </a:r>
            <a:endParaRPr lang="it-IT" sz="1500" u="sng" dirty="0">
              <a:effectLst/>
              <a:ea typeface="Calibri" panose="020F0502020204030204" pitchFamily="34" charset="0"/>
              <a:cs typeface="Times New Roman" panose="02020603050405020304" pitchFamily="18" charset="0"/>
            </a:endParaRPr>
          </a:p>
        </p:txBody>
      </p:sp>
      <p:sp>
        <p:nvSpPr>
          <p:cNvPr id="5" name="Segnaposto contenuto 2">
            <a:extLst>
              <a:ext uri="{FF2B5EF4-FFF2-40B4-BE49-F238E27FC236}">
                <a16:creationId xmlns:a16="http://schemas.microsoft.com/office/drawing/2014/main" id="{AF0D2AE2-4132-410C-A387-39A9FDF80F9C}"/>
              </a:ext>
            </a:extLst>
          </p:cNvPr>
          <p:cNvSpPr txBox="1">
            <a:spLocks/>
          </p:cNvSpPr>
          <p:nvPr/>
        </p:nvSpPr>
        <p:spPr>
          <a:xfrm>
            <a:off x="1057275" y="4328046"/>
            <a:ext cx="10058400" cy="1447799"/>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20000"/>
              </a:lnSpc>
              <a:spcBef>
                <a:spcPts val="140"/>
              </a:spcBef>
              <a:spcAft>
                <a:spcPts val="600"/>
              </a:spcAft>
              <a:buNone/>
            </a:pPr>
            <a:r>
              <a:rPr lang="it-IT" sz="1300" dirty="0">
                <a:solidFill>
                  <a:srgbClr val="000000"/>
                </a:solidFill>
                <a:effectLst/>
                <a:latin typeface="+mj-lt"/>
                <a:ea typeface="Calibri" panose="020F0502020204030204" pitchFamily="34" charset="0"/>
              </a:rPr>
              <a:t>Risparmio di imposta pari a 290,95 nel 2022.</a:t>
            </a:r>
          </a:p>
          <a:p>
            <a:pPr marL="0" indent="0" algn="just">
              <a:lnSpc>
                <a:spcPct val="120000"/>
              </a:lnSpc>
              <a:spcBef>
                <a:spcPts val="140"/>
              </a:spcBef>
              <a:spcAft>
                <a:spcPts val="600"/>
              </a:spcAft>
              <a:buNone/>
            </a:pPr>
            <a:r>
              <a:rPr lang="it-IT" sz="1300" dirty="0">
                <a:solidFill>
                  <a:srgbClr val="000000"/>
                </a:solidFill>
                <a:latin typeface="+mj-lt"/>
                <a:ea typeface="Calibri" panose="020F0502020204030204" pitchFamily="34" charset="0"/>
              </a:rPr>
              <a:t>Ipotizzando una base imponibile Irap pari a 30.000:</a:t>
            </a:r>
            <a:r>
              <a:rPr lang="it-IT" sz="1300" dirty="0">
                <a:solidFill>
                  <a:srgbClr val="000000"/>
                </a:solidFill>
                <a:effectLst/>
                <a:latin typeface="+mj-lt"/>
                <a:ea typeface="Calibri" panose="020F0502020204030204" pitchFamily="34" charset="0"/>
              </a:rPr>
              <a:t> </a:t>
            </a:r>
          </a:p>
          <a:p>
            <a:pPr marL="0" indent="0" algn="just">
              <a:lnSpc>
                <a:spcPct val="120000"/>
              </a:lnSpc>
              <a:spcBef>
                <a:spcPts val="140"/>
              </a:spcBef>
              <a:spcAft>
                <a:spcPts val="600"/>
              </a:spcAft>
              <a:buNone/>
            </a:pPr>
            <a:r>
              <a:rPr lang="it-IT" sz="1300" b="1" u="sng" dirty="0">
                <a:solidFill>
                  <a:srgbClr val="000000"/>
                </a:solidFill>
                <a:latin typeface="+mj-lt"/>
                <a:ea typeface="Calibri" panose="020F0502020204030204" pitchFamily="34" charset="0"/>
              </a:rPr>
              <a:t>Risparmio Irap 2022:</a:t>
            </a:r>
          </a:p>
          <a:p>
            <a:pPr marL="0" indent="0" algn="just">
              <a:lnSpc>
                <a:spcPct val="120000"/>
              </a:lnSpc>
              <a:spcBef>
                <a:spcPts val="140"/>
              </a:spcBef>
              <a:spcAft>
                <a:spcPts val="600"/>
              </a:spcAft>
              <a:buNone/>
            </a:pPr>
            <a:r>
              <a:rPr lang="it-IT" sz="1300" dirty="0">
                <a:solidFill>
                  <a:srgbClr val="000000"/>
                </a:solidFill>
                <a:latin typeface="+mj-lt"/>
                <a:ea typeface="Calibri" panose="020F0502020204030204" pitchFamily="34" charset="0"/>
              </a:rPr>
              <a:t>30.000 – 13.000= 17.000 (base imponibile Irap)</a:t>
            </a:r>
          </a:p>
          <a:p>
            <a:pPr marL="0" indent="0" algn="just">
              <a:lnSpc>
                <a:spcPct val="120000"/>
              </a:lnSpc>
              <a:spcBef>
                <a:spcPts val="140"/>
              </a:spcBef>
              <a:spcAft>
                <a:spcPts val="600"/>
              </a:spcAft>
              <a:buNone/>
            </a:pPr>
            <a:r>
              <a:rPr lang="it-IT" sz="1300" dirty="0">
                <a:solidFill>
                  <a:srgbClr val="000000"/>
                </a:solidFill>
                <a:latin typeface="+mj-lt"/>
                <a:ea typeface="Calibri" panose="020F0502020204030204" pitchFamily="34" charset="0"/>
              </a:rPr>
              <a:t>17.000x3,9%= 663,00 (imposta Irap)</a:t>
            </a:r>
          </a:p>
        </p:txBody>
      </p:sp>
      <p:graphicFrame>
        <p:nvGraphicFramePr>
          <p:cNvPr id="7" name="Tabella 5">
            <a:extLst>
              <a:ext uri="{FF2B5EF4-FFF2-40B4-BE49-F238E27FC236}">
                <a16:creationId xmlns:a16="http://schemas.microsoft.com/office/drawing/2014/main" id="{E1D7437C-2806-4B94-A426-DCF59108F262}"/>
              </a:ext>
            </a:extLst>
          </p:cNvPr>
          <p:cNvGraphicFramePr>
            <a:graphicFrameLocks noGrp="1"/>
          </p:cNvGraphicFramePr>
          <p:nvPr>
            <p:extLst>
              <p:ext uri="{D42A27DB-BD31-4B8C-83A1-F6EECF244321}">
                <p14:modId xmlns:p14="http://schemas.microsoft.com/office/powerpoint/2010/main" val="2478328925"/>
              </p:ext>
            </p:extLst>
          </p:nvPr>
        </p:nvGraphicFramePr>
        <p:xfrm>
          <a:off x="1812925" y="2548466"/>
          <a:ext cx="8128000" cy="3708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265795282"/>
                    </a:ext>
                  </a:extLst>
                </a:gridCol>
                <a:gridCol w="4064000">
                  <a:extLst>
                    <a:ext uri="{9D8B030D-6E8A-4147-A177-3AD203B41FA5}">
                      <a16:colId xmlns:a16="http://schemas.microsoft.com/office/drawing/2014/main" val="2923583737"/>
                    </a:ext>
                  </a:extLst>
                </a:gridCol>
              </a:tblGrid>
              <a:tr h="370840">
                <a:tc>
                  <a:txBody>
                    <a:bodyPr/>
                    <a:lstStyle/>
                    <a:p>
                      <a:pPr algn="ctr"/>
                      <a:r>
                        <a:rPr lang="it-IT" dirty="0"/>
                        <a:t>Anno 2021</a:t>
                      </a:r>
                    </a:p>
                  </a:txBody>
                  <a:tcPr/>
                </a:tc>
                <a:tc>
                  <a:txBody>
                    <a:bodyPr/>
                    <a:lstStyle/>
                    <a:p>
                      <a:pPr algn="ctr"/>
                      <a:r>
                        <a:rPr lang="it-IT" dirty="0"/>
                        <a:t>Anno 2022</a:t>
                      </a:r>
                    </a:p>
                  </a:txBody>
                  <a:tcPr/>
                </a:tc>
                <a:extLst>
                  <a:ext uri="{0D108BD9-81ED-4DB2-BD59-A6C34878D82A}">
                    <a16:rowId xmlns:a16="http://schemas.microsoft.com/office/drawing/2014/main" val="2716882702"/>
                  </a:ext>
                </a:extLst>
              </a:tr>
            </a:tbl>
          </a:graphicData>
        </a:graphic>
      </p:graphicFrame>
      <p:graphicFrame>
        <p:nvGraphicFramePr>
          <p:cNvPr id="8" name="Tabella 6">
            <a:extLst>
              <a:ext uri="{FF2B5EF4-FFF2-40B4-BE49-F238E27FC236}">
                <a16:creationId xmlns:a16="http://schemas.microsoft.com/office/drawing/2014/main" id="{E5AAD245-BFB9-4DD3-A56D-D039ECBDFAB1}"/>
              </a:ext>
            </a:extLst>
          </p:cNvPr>
          <p:cNvGraphicFramePr>
            <a:graphicFrameLocks noGrp="1"/>
          </p:cNvGraphicFramePr>
          <p:nvPr>
            <p:extLst>
              <p:ext uri="{D42A27DB-BD31-4B8C-83A1-F6EECF244321}">
                <p14:modId xmlns:p14="http://schemas.microsoft.com/office/powerpoint/2010/main" val="4179103724"/>
              </p:ext>
            </p:extLst>
          </p:nvPr>
        </p:nvGraphicFramePr>
        <p:xfrm>
          <a:off x="1812925" y="2910416"/>
          <a:ext cx="8128000" cy="1195211"/>
        </p:xfrm>
        <a:graphic>
          <a:graphicData uri="http://schemas.openxmlformats.org/drawingml/2006/table">
            <a:tbl>
              <a:tblPr firstRow="1" bandRow="1">
                <a:tableStyleId>{5C22544A-7EE6-4342-B048-85BDC9FD1C3A}</a:tableStyleId>
              </a:tblPr>
              <a:tblGrid>
                <a:gridCol w="3140075">
                  <a:extLst>
                    <a:ext uri="{9D8B030D-6E8A-4147-A177-3AD203B41FA5}">
                      <a16:colId xmlns:a16="http://schemas.microsoft.com/office/drawing/2014/main" val="3189191860"/>
                    </a:ext>
                  </a:extLst>
                </a:gridCol>
                <a:gridCol w="923925">
                  <a:extLst>
                    <a:ext uri="{9D8B030D-6E8A-4147-A177-3AD203B41FA5}">
                      <a16:colId xmlns:a16="http://schemas.microsoft.com/office/drawing/2014/main" val="3942173177"/>
                    </a:ext>
                  </a:extLst>
                </a:gridCol>
                <a:gridCol w="3286125">
                  <a:extLst>
                    <a:ext uri="{9D8B030D-6E8A-4147-A177-3AD203B41FA5}">
                      <a16:colId xmlns:a16="http://schemas.microsoft.com/office/drawing/2014/main" val="350479605"/>
                    </a:ext>
                  </a:extLst>
                </a:gridCol>
                <a:gridCol w="777875">
                  <a:extLst>
                    <a:ext uri="{9D8B030D-6E8A-4147-A177-3AD203B41FA5}">
                      <a16:colId xmlns:a16="http://schemas.microsoft.com/office/drawing/2014/main" val="2291641618"/>
                    </a:ext>
                  </a:extLst>
                </a:gridCol>
              </a:tblGrid>
              <a:tr h="267477">
                <a:tc>
                  <a:txBody>
                    <a:bodyPr/>
                    <a:lstStyle/>
                    <a:p>
                      <a:r>
                        <a:rPr lang="it-IT" sz="1000" b="0" dirty="0">
                          <a:solidFill>
                            <a:schemeClr val="tx1"/>
                          </a:solidFill>
                        </a:rPr>
                        <a:t>Redditi fino a 15.000 (23%)</a:t>
                      </a:r>
                    </a:p>
                    <a:p>
                      <a:r>
                        <a:rPr lang="it-IT" sz="1000" b="0" dirty="0">
                          <a:solidFill>
                            <a:schemeClr val="tx1"/>
                          </a:solidFill>
                        </a:rPr>
                        <a:t>Reddito da 15.000 a 28.000 (su 13.000 27%)</a:t>
                      </a:r>
                    </a:p>
                    <a:p>
                      <a:r>
                        <a:rPr lang="it-IT" sz="1000" b="0" dirty="0">
                          <a:solidFill>
                            <a:schemeClr val="tx1"/>
                          </a:solidFill>
                        </a:rPr>
                        <a:t>Reddito da 28.000 a 30.000 (su 2.000 38%)</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b="0" dirty="0">
                          <a:solidFill>
                            <a:schemeClr val="tx1"/>
                          </a:solidFill>
                        </a:rPr>
                        <a:t>3.450</a:t>
                      </a:r>
                    </a:p>
                    <a:p>
                      <a:pPr algn="l"/>
                      <a:r>
                        <a:rPr lang="it-IT" sz="1000" b="0" dirty="0">
                          <a:solidFill>
                            <a:schemeClr val="tx1"/>
                          </a:solidFill>
                        </a:rPr>
                        <a:t>3.510</a:t>
                      </a:r>
                    </a:p>
                    <a:p>
                      <a:pPr algn="l"/>
                      <a:r>
                        <a:rPr lang="it-IT" sz="1000" b="0" dirty="0">
                          <a:solidFill>
                            <a:schemeClr val="tx1"/>
                          </a:solidFill>
                        </a:rPr>
                        <a:t>   760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it-IT" sz="1000" b="0" dirty="0">
                          <a:solidFill>
                            <a:schemeClr val="tx1"/>
                          </a:solidFill>
                        </a:rPr>
                        <a:t>Redditi fino a 15.000 (23%)</a:t>
                      </a:r>
                    </a:p>
                    <a:p>
                      <a:r>
                        <a:rPr lang="it-IT" sz="1000" b="0" dirty="0">
                          <a:solidFill>
                            <a:schemeClr val="tx1"/>
                          </a:solidFill>
                        </a:rPr>
                        <a:t>Reddito da 15.000 a 28.000 (su 28.000 25%)</a:t>
                      </a:r>
                    </a:p>
                    <a:p>
                      <a:r>
                        <a:rPr lang="it-IT" sz="1000" b="0" dirty="0">
                          <a:solidFill>
                            <a:schemeClr val="tx1"/>
                          </a:solidFill>
                        </a:rPr>
                        <a:t>Reddito da 28.000 a 30.000 (su 2.000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b="0" dirty="0">
                          <a:solidFill>
                            <a:schemeClr val="tx1"/>
                          </a:solidFill>
                        </a:rPr>
                        <a:t>3.450</a:t>
                      </a:r>
                    </a:p>
                    <a:p>
                      <a:pPr algn="l"/>
                      <a:r>
                        <a:rPr lang="it-IT" sz="1000" b="0" dirty="0">
                          <a:solidFill>
                            <a:schemeClr val="tx1"/>
                          </a:solidFill>
                        </a:rPr>
                        <a:t>3.250</a:t>
                      </a:r>
                    </a:p>
                    <a:p>
                      <a:pPr algn="l"/>
                      <a:r>
                        <a:rPr lang="it-IT" sz="1000" b="0" dirty="0">
                          <a:solidFill>
                            <a:schemeClr val="tx1"/>
                          </a:solidFill>
                        </a:rPr>
                        <a:t>   700</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3637152679"/>
                  </a:ext>
                </a:extLst>
              </a:tr>
              <a:tr h="0">
                <a:tc>
                  <a:txBody>
                    <a:bodyPr/>
                    <a:lstStyle/>
                    <a:p>
                      <a:r>
                        <a:rPr lang="it-IT" sz="1000" dirty="0">
                          <a:solidFill>
                            <a:schemeClr val="tx1"/>
                          </a:solidFill>
                        </a:rPr>
                        <a:t>Imposta lorda</a:t>
                      </a:r>
                    </a:p>
                    <a:p>
                      <a:r>
                        <a:rPr lang="it-IT" sz="1000" dirty="0">
                          <a:solidFill>
                            <a:schemeClr val="tx1"/>
                          </a:solidFill>
                        </a:rPr>
                        <a:t>Detrazione lavoro autonomo</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7.720</a:t>
                      </a:r>
                    </a:p>
                    <a:p>
                      <a:pPr algn="l"/>
                      <a:r>
                        <a:rPr lang="it-IT" sz="1000" dirty="0">
                          <a:solidFill>
                            <a:schemeClr val="tx1"/>
                          </a:solidFill>
                        </a:rPr>
                        <a:t> - 483,55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it-IT" sz="1000" dirty="0">
                          <a:solidFill>
                            <a:schemeClr val="tx1"/>
                          </a:solidFill>
                        </a:rPr>
                        <a:t>Imposta lorda</a:t>
                      </a:r>
                    </a:p>
                    <a:p>
                      <a:r>
                        <a:rPr lang="it-IT" sz="1000" dirty="0">
                          <a:solidFill>
                            <a:schemeClr val="tx1"/>
                          </a:solidFill>
                        </a:rPr>
                        <a:t>Detrazione lavoro autonomo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7.400</a:t>
                      </a:r>
                    </a:p>
                    <a:p>
                      <a:pPr algn="l"/>
                      <a:r>
                        <a:rPr lang="it-IT" sz="1000" dirty="0">
                          <a:solidFill>
                            <a:schemeClr val="tx1"/>
                          </a:solidFill>
                        </a:rPr>
                        <a:t> - 454,50</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829536561"/>
                  </a:ext>
                </a:extLst>
              </a:tr>
              <a:tr h="250331">
                <a:tc>
                  <a:txBody>
                    <a:bodyPr/>
                    <a:lstStyle/>
                    <a:p>
                      <a:r>
                        <a:rPr lang="it-IT" sz="1000" dirty="0">
                          <a:solidFill>
                            <a:schemeClr val="tx1"/>
                          </a:solidFill>
                        </a:rPr>
                        <a:t>IMPOSTA NETTA</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7.236,45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it-IT" sz="1000" dirty="0">
                          <a:solidFill>
                            <a:schemeClr val="tx1"/>
                          </a:solidFill>
                        </a:rPr>
                        <a:t>IMPOSTA NETTA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6.945,50</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94123629"/>
                  </a:ext>
                </a:extLst>
              </a:tr>
            </a:tbl>
          </a:graphicData>
        </a:graphic>
      </p:graphicFrame>
      <p:cxnSp>
        <p:nvCxnSpPr>
          <p:cNvPr id="9" name="Connettore diritto 8">
            <a:extLst>
              <a:ext uri="{FF2B5EF4-FFF2-40B4-BE49-F238E27FC236}">
                <a16:creationId xmlns:a16="http://schemas.microsoft.com/office/drawing/2014/main" id="{272E3E6D-7978-4559-B87B-142F11C6D502}"/>
              </a:ext>
            </a:extLst>
          </p:cNvPr>
          <p:cNvCxnSpPr/>
          <p:nvPr/>
        </p:nvCxnSpPr>
        <p:spPr>
          <a:xfrm>
            <a:off x="1819275" y="3463802"/>
            <a:ext cx="8124825"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ottotitolo 2">
            <a:extLst>
              <a:ext uri="{FF2B5EF4-FFF2-40B4-BE49-F238E27FC236}">
                <a16:creationId xmlns:a16="http://schemas.microsoft.com/office/drawing/2014/main" id="{257B72EF-A470-402C-8987-223C4F79E4D0}"/>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10</a:t>
            </a:fld>
            <a:endParaRPr lang="it" i="1" dirty="0"/>
          </a:p>
        </p:txBody>
      </p:sp>
    </p:spTree>
    <p:extLst>
      <p:ext uri="{BB962C8B-B14F-4D97-AF65-F5344CB8AC3E}">
        <p14:creationId xmlns:p14="http://schemas.microsoft.com/office/powerpoint/2010/main" val="2956503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7C2CE4B6-25AA-421B-A029-837B5B7B2629}"/>
              </a:ext>
            </a:extLst>
          </p:cNvPr>
          <p:cNvSpPr txBox="1">
            <a:spLocks/>
          </p:cNvSpPr>
          <p:nvPr/>
        </p:nvSpPr>
        <p:spPr>
          <a:xfrm>
            <a:off x="1066800" y="709463"/>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Bef>
                <a:spcPts val="900"/>
              </a:spcBef>
              <a:spcAft>
                <a:spcPts val="300"/>
              </a:spcAft>
            </a:pPr>
            <a:r>
              <a:rPr lang="it-IT" sz="2800" b="1" cap="all" dirty="0">
                <a:effectLst/>
                <a:ea typeface="Times New Roman" panose="02020603050405020304" pitchFamily="18" charset="0"/>
                <a:cs typeface="Arial" panose="020B0604020202020204" pitchFamily="34" charset="0"/>
              </a:rPr>
              <a:t>Esempi calcolo tassazione redditi impresa individuale a confronto 2021 e 2022</a:t>
            </a:r>
          </a:p>
          <a:p>
            <a:pPr algn="just">
              <a:lnSpc>
                <a:spcPct val="107000"/>
              </a:lnSpc>
              <a:spcBef>
                <a:spcPts val="900"/>
              </a:spcBef>
              <a:spcAft>
                <a:spcPts val="300"/>
              </a:spcAft>
            </a:pPr>
            <a:r>
              <a:rPr lang="it-IT" sz="1500" b="1" u="sng" cap="all" dirty="0">
                <a:ea typeface="Calibri" panose="020F0502020204030204" pitchFamily="34" charset="0"/>
                <a:cs typeface="Arial" panose="020B0604020202020204" pitchFamily="34" charset="0"/>
              </a:rPr>
              <a:t>3. Soggetto con reddito da quadro </a:t>
            </a:r>
            <a:r>
              <a:rPr lang="it-IT" sz="1500" b="1" u="sng" cap="all" dirty="0" err="1">
                <a:ea typeface="Calibri" panose="020F0502020204030204" pitchFamily="34" charset="0"/>
                <a:cs typeface="Arial" panose="020B0604020202020204" pitchFamily="34" charset="0"/>
              </a:rPr>
              <a:t>Rg</a:t>
            </a:r>
            <a:r>
              <a:rPr lang="it-IT" sz="1500" b="1" u="sng" cap="all" dirty="0">
                <a:ea typeface="Calibri" panose="020F0502020204030204" pitchFamily="34" charset="0"/>
                <a:cs typeface="Arial" panose="020B0604020202020204" pitchFamily="34" charset="0"/>
              </a:rPr>
              <a:t> (contabilità semplificata) pari a 40.000 che non possiede altri redditi:</a:t>
            </a:r>
            <a:endParaRPr lang="it-IT" sz="1500" u="sng" dirty="0">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A211D6CA-76DB-4B31-87F6-79AED0C60754}"/>
              </a:ext>
            </a:extLst>
          </p:cNvPr>
          <p:cNvSpPr txBox="1">
            <a:spLocks/>
          </p:cNvSpPr>
          <p:nvPr/>
        </p:nvSpPr>
        <p:spPr>
          <a:xfrm>
            <a:off x="1057275" y="4328046"/>
            <a:ext cx="10058400" cy="1447799"/>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20000"/>
              </a:lnSpc>
              <a:spcBef>
                <a:spcPts val="140"/>
              </a:spcBef>
              <a:spcAft>
                <a:spcPts val="600"/>
              </a:spcAft>
              <a:buNone/>
            </a:pPr>
            <a:r>
              <a:rPr lang="it-IT" sz="1300" dirty="0">
                <a:solidFill>
                  <a:srgbClr val="000000"/>
                </a:solidFill>
                <a:effectLst/>
                <a:latin typeface="+mj-lt"/>
                <a:ea typeface="Calibri" panose="020F0502020204030204" pitchFamily="34" charset="0"/>
              </a:rPr>
              <a:t>Risparmio di imposta pari a 519,62 nel 2022. </a:t>
            </a:r>
          </a:p>
          <a:p>
            <a:pPr marL="0" indent="0" algn="just">
              <a:lnSpc>
                <a:spcPct val="120000"/>
              </a:lnSpc>
              <a:spcBef>
                <a:spcPts val="140"/>
              </a:spcBef>
              <a:spcAft>
                <a:spcPts val="600"/>
              </a:spcAft>
              <a:buNone/>
            </a:pPr>
            <a:r>
              <a:rPr lang="it-IT" sz="1300" dirty="0">
                <a:solidFill>
                  <a:srgbClr val="000000"/>
                </a:solidFill>
                <a:latin typeface="+mj-lt"/>
                <a:ea typeface="Calibri" panose="020F0502020204030204" pitchFamily="34" charset="0"/>
              </a:rPr>
              <a:t>Ipotizzando una base imponibile Irap pari a 40.000:</a:t>
            </a:r>
            <a:endParaRPr lang="it-IT" sz="1300" dirty="0">
              <a:solidFill>
                <a:srgbClr val="000000"/>
              </a:solidFill>
              <a:effectLst/>
              <a:latin typeface="+mj-lt"/>
              <a:ea typeface="Calibri" panose="020F0502020204030204" pitchFamily="34" charset="0"/>
            </a:endParaRPr>
          </a:p>
          <a:p>
            <a:pPr marL="0" indent="0" algn="just">
              <a:lnSpc>
                <a:spcPct val="120000"/>
              </a:lnSpc>
              <a:spcBef>
                <a:spcPts val="140"/>
              </a:spcBef>
              <a:spcAft>
                <a:spcPts val="600"/>
              </a:spcAft>
              <a:buNone/>
            </a:pPr>
            <a:r>
              <a:rPr lang="it-IT" sz="1300" b="1" u="sng" dirty="0">
                <a:solidFill>
                  <a:srgbClr val="000000"/>
                </a:solidFill>
                <a:latin typeface="+mj-lt"/>
                <a:ea typeface="Calibri" panose="020F0502020204030204" pitchFamily="34" charset="0"/>
              </a:rPr>
              <a:t>Risparmio Irap 2022:</a:t>
            </a:r>
          </a:p>
          <a:p>
            <a:pPr marL="0" indent="0" algn="just">
              <a:lnSpc>
                <a:spcPct val="120000"/>
              </a:lnSpc>
              <a:spcBef>
                <a:spcPts val="140"/>
              </a:spcBef>
              <a:spcAft>
                <a:spcPts val="600"/>
              </a:spcAft>
              <a:buNone/>
            </a:pPr>
            <a:r>
              <a:rPr lang="it-IT" sz="1300" dirty="0">
                <a:solidFill>
                  <a:srgbClr val="000000"/>
                </a:solidFill>
                <a:latin typeface="+mj-lt"/>
                <a:ea typeface="Calibri" panose="020F0502020204030204" pitchFamily="34" charset="0"/>
              </a:rPr>
              <a:t>40.000 – 13.000= 27.000 (base imponibile Irap)</a:t>
            </a:r>
          </a:p>
          <a:p>
            <a:pPr marL="0" indent="0" algn="just">
              <a:lnSpc>
                <a:spcPct val="120000"/>
              </a:lnSpc>
              <a:spcBef>
                <a:spcPts val="140"/>
              </a:spcBef>
              <a:spcAft>
                <a:spcPts val="600"/>
              </a:spcAft>
              <a:buNone/>
            </a:pPr>
            <a:r>
              <a:rPr lang="it-IT" sz="1300" dirty="0">
                <a:solidFill>
                  <a:srgbClr val="000000"/>
                </a:solidFill>
                <a:latin typeface="+mj-lt"/>
                <a:ea typeface="Calibri" panose="020F0502020204030204" pitchFamily="34" charset="0"/>
              </a:rPr>
              <a:t>27.000x3,9%= 1.053,00 (imposta Irap)</a:t>
            </a:r>
          </a:p>
        </p:txBody>
      </p:sp>
      <p:graphicFrame>
        <p:nvGraphicFramePr>
          <p:cNvPr id="5" name="Tabella 5">
            <a:extLst>
              <a:ext uri="{FF2B5EF4-FFF2-40B4-BE49-F238E27FC236}">
                <a16:creationId xmlns:a16="http://schemas.microsoft.com/office/drawing/2014/main" id="{64E1FEC8-ED11-4D0E-9D19-E9B9A43986A5}"/>
              </a:ext>
            </a:extLst>
          </p:cNvPr>
          <p:cNvGraphicFramePr>
            <a:graphicFrameLocks noGrp="1"/>
          </p:cNvGraphicFramePr>
          <p:nvPr>
            <p:extLst>
              <p:ext uri="{D42A27DB-BD31-4B8C-83A1-F6EECF244321}">
                <p14:modId xmlns:p14="http://schemas.microsoft.com/office/powerpoint/2010/main" val="3870324284"/>
              </p:ext>
            </p:extLst>
          </p:nvPr>
        </p:nvGraphicFramePr>
        <p:xfrm>
          <a:off x="1812925" y="2548466"/>
          <a:ext cx="8128000" cy="3708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265795282"/>
                    </a:ext>
                  </a:extLst>
                </a:gridCol>
                <a:gridCol w="4064000">
                  <a:extLst>
                    <a:ext uri="{9D8B030D-6E8A-4147-A177-3AD203B41FA5}">
                      <a16:colId xmlns:a16="http://schemas.microsoft.com/office/drawing/2014/main" val="2923583737"/>
                    </a:ext>
                  </a:extLst>
                </a:gridCol>
              </a:tblGrid>
              <a:tr h="370840">
                <a:tc>
                  <a:txBody>
                    <a:bodyPr/>
                    <a:lstStyle/>
                    <a:p>
                      <a:pPr algn="ctr"/>
                      <a:r>
                        <a:rPr lang="it-IT" dirty="0"/>
                        <a:t>Anno 2021</a:t>
                      </a:r>
                    </a:p>
                  </a:txBody>
                  <a:tcPr/>
                </a:tc>
                <a:tc>
                  <a:txBody>
                    <a:bodyPr/>
                    <a:lstStyle/>
                    <a:p>
                      <a:pPr algn="ctr"/>
                      <a:r>
                        <a:rPr lang="it-IT" dirty="0"/>
                        <a:t>Anno 2022</a:t>
                      </a:r>
                    </a:p>
                  </a:txBody>
                  <a:tcPr/>
                </a:tc>
                <a:extLst>
                  <a:ext uri="{0D108BD9-81ED-4DB2-BD59-A6C34878D82A}">
                    <a16:rowId xmlns:a16="http://schemas.microsoft.com/office/drawing/2014/main" val="2716882702"/>
                  </a:ext>
                </a:extLst>
              </a:tr>
            </a:tbl>
          </a:graphicData>
        </a:graphic>
      </p:graphicFrame>
      <p:graphicFrame>
        <p:nvGraphicFramePr>
          <p:cNvPr id="6" name="Tabella 6">
            <a:extLst>
              <a:ext uri="{FF2B5EF4-FFF2-40B4-BE49-F238E27FC236}">
                <a16:creationId xmlns:a16="http://schemas.microsoft.com/office/drawing/2014/main" id="{DC7408BC-BAD9-49E1-96CB-6EACF9133A8F}"/>
              </a:ext>
            </a:extLst>
          </p:cNvPr>
          <p:cNvGraphicFramePr>
            <a:graphicFrameLocks noGrp="1"/>
          </p:cNvGraphicFramePr>
          <p:nvPr>
            <p:extLst>
              <p:ext uri="{D42A27DB-BD31-4B8C-83A1-F6EECF244321}">
                <p14:modId xmlns:p14="http://schemas.microsoft.com/office/powerpoint/2010/main" val="3902987027"/>
              </p:ext>
            </p:extLst>
          </p:nvPr>
        </p:nvGraphicFramePr>
        <p:xfrm>
          <a:off x="1812925" y="2910416"/>
          <a:ext cx="8128000" cy="1195211"/>
        </p:xfrm>
        <a:graphic>
          <a:graphicData uri="http://schemas.openxmlformats.org/drawingml/2006/table">
            <a:tbl>
              <a:tblPr firstRow="1" bandRow="1">
                <a:tableStyleId>{5C22544A-7EE6-4342-B048-85BDC9FD1C3A}</a:tableStyleId>
              </a:tblPr>
              <a:tblGrid>
                <a:gridCol w="3140075">
                  <a:extLst>
                    <a:ext uri="{9D8B030D-6E8A-4147-A177-3AD203B41FA5}">
                      <a16:colId xmlns:a16="http://schemas.microsoft.com/office/drawing/2014/main" val="3189191860"/>
                    </a:ext>
                  </a:extLst>
                </a:gridCol>
                <a:gridCol w="923925">
                  <a:extLst>
                    <a:ext uri="{9D8B030D-6E8A-4147-A177-3AD203B41FA5}">
                      <a16:colId xmlns:a16="http://schemas.microsoft.com/office/drawing/2014/main" val="3942173177"/>
                    </a:ext>
                  </a:extLst>
                </a:gridCol>
                <a:gridCol w="3286125">
                  <a:extLst>
                    <a:ext uri="{9D8B030D-6E8A-4147-A177-3AD203B41FA5}">
                      <a16:colId xmlns:a16="http://schemas.microsoft.com/office/drawing/2014/main" val="350479605"/>
                    </a:ext>
                  </a:extLst>
                </a:gridCol>
                <a:gridCol w="777875">
                  <a:extLst>
                    <a:ext uri="{9D8B030D-6E8A-4147-A177-3AD203B41FA5}">
                      <a16:colId xmlns:a16="http://schemas.microsoft.com/office/drawing/2014/main" val="2291641618"/>
                    </a:ext>
                  </a:extLst>
                </a:gridCol>
              </a:tblGrid>
              <a:tr h="267477">
                <a:tc>
                  <a:txBody>
                    <a:bodyPr/>
                    <a:lstStyle/>
                    <a:p>
                      <a:r>
                        <a:rPr lang="it-IT" sz="1000" b="0" dirty="0">
                          <a:solidFill>
                            <a:schemeClr val="tx1"/>
                          </a:solidFill>
                        </a:rPr>
                        <a:t>Redditi fino a 15.000 (23%)</a:t>
                      </a:r>
                    </a:p>
                    <a:p>
                      <a:r>
                        <a:rPr lang="it-IT" sz="1000" b="0" dirty="0">
                          <a:solidFill>
                            <a:schemeClr val="tx1"/>
                          </a:solidFill>
                        </a:rPr>
                        <a:t>Reddito da 15.000 a 28.000 (su 13.000 27%)</a:t>
                      </a:r>
                    </a:p>
                    <a:p>
                      <a:r>
                        <a:rPr lang="it-IT" sz="1000" b="0" dirty="0">
                          <a:solidFill>
                            <a:schemeClr val="tx1"/>
                          </a:solidFill>
                        </a:rPr>
                        <a:t>Reddito da 28.000 a 40.000 (su 12.000 38%)</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b="0" dirty="0">
                          <a:solidFill>
                            <a:schemeClr val="tx1"/>
                          </a:solidFill>
                        </a:rPr>
                        <a:t>3.450</a:t>
                      </a:r>
                    </a:p>
                    <a:p>
                      <a:pPr algn="l"/>
                      <a:r>
                        <a:rPr lang="it-IT" sz="1000" b="0" dirty="0">
                          <a:solidFill>
                            <a:schemeClr val="tx1"/>
                          </a:solidFill>
                        </a:rPr>
                        <a:t>3.510</a:t>
                      </a:r>
                    </a:p>
                    <a:p>
                      <a:pPr algn="l"/>
                      <a:r>
                        <a:rPr lang="it-IT" sz="1000" b="0" dirty="0">
                          <a:solidFill>
                            <a:schemeClr val="tx1"/>
                          </a:solidFill>
                        </a:rPr>
                        <a:t>4.560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it-IT" sz="1000" b="0" dirty="0">
                          <a:solidFill>
                            <a:schemeClr val="tx1"/>
                          </a:solidFill>
                        </a:rPr>
                        <a:t>Redditi fino a 15.000 (23%)</a:t>
                      </a:r>
                    </a:p>
                    <a:p>
                      <a:r>
                        <a:rPr lang="it-IT" sz="1000" b="0" dirty="0">
                          <a:solidFill>
                            <a:schemeClr val="tx1"/>
                          </a:solidFill>
                        </a:rPr>
                        <a:t>Reddito da 15.000 a 28.000 (su 13.000 25%)</a:t>
                      </a:r>
                    </a:p>
                    <a:p>
                      <a:r>
                        <a:rPr lang="it-IT" sz="1000" b="0" dirty="0">
                          <a:solidFill>
                            <a:schemeClr val="tx1"/>
                          </a:solidFill>
                        </a:rPr>
                        <a:t>Reddito da 28.000 a 40.000 (su 12.000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b="0" dirty="0">
                          <a:solidFill>
                            <a:schemeClr val="tx1"/>
                          </a:solidFill>
                        </a:rPr>
                        <a:t>3,450</a:t>
                      </a:r>
                    </a:p>
                    <a:p>
                      <a:pPr algn="l"/>
                      <a:r>
                        <a:rPr lang="it-IT" sz="1000" b="0" dirty="0">
                          <a:solidFill>
                            <a:schemeClr val="tx1"/>
                          </a:solidFill>
                        </a:rPr>
                        <a:t>3.250</a:t>
                      </a:r>
                    </a:p>
                    <a:p>
                      <a:pPr algn="l"/>
                      <a:r>
                        <a:rPr lang="it-IT" sz="1000" b="0" dirty="0">
                          <a:solidFill>
                            <a:schemeClr val="tx1"/>
                          </a:solidFill>
                        </a:rPr>
                        <a:t>4.200</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3637152679"/>
                  </a:ext>
                </a:extLst>
              </a:tr>
              <a:tr h="0">
                <a:tc>
                  <a:txBody>
                    <a:bodyPr/>
                    <a:lstStyle/>
                    <a:p>
                      <a:r>
                        <a:rPr lang="it-IT" sz="1000" dirty="0">
                          <a:solidFill>
                            <a:schemeClr val="tx1"/>
                          </a:solidFill>
                        </a:rPr>
                        <a:t>Imposta lorda</a:t>
                      </a:r>
                    </a:p>
                    <a:p>
                      <a:r>
                        <a:rPr lang="it-IT" sz="1000" dirty="0">
                          <a:solidFill>
                            <a:schemeClr val="tx1"/>
                          </a:solidFill>
                        </a:rPr>
                        <a:t>Detrazione lavoro autonomo</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11.520</a:t>
                      </a:r>
                    </a:p>
                    <a:p>
                      <a:pPr algn="l"/>
                      <a:r>
                        <a:rPr lang="it-IT" sz="1000" dirty="0">
                          <a:solidFill>
                            <a:schemeClr val="tx1"/>
                          </a:solidFill>
                        </a:rPr>
                        <a:t> - 327,89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it-IT" sz="1000" dirty="0">
                          <a:solidFill>
                            <a:schemeClr val="tx1"/>
                          </a:solidFill>
                        </a:rPr>
                        <a:t>Imposta lorda</a:t>
                      </a:r>
                    </a:p>
                    <a:p>
                      <a:r>
                        <a:rPr lang="it-IT" sz="1000" dirty="0">
                          <a:solidFill>
                            <a:schemeClr val="tx1"/>
                          </a:solidFill>
                        </a:rPr>
                        <a:t>Detrazione lavoro autonomo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10.900</a:t>
                      </a:r>
                    </a:p>
                    <a:p>
                      <a:pPr algn="l"/>
                      <a:r>
                        <a:rPr lang="it-IT" sz="1000" dirty="0">
                          <a:solidFill>
                            <a:schemeClr val="tx1"/>
                          </a:solidFill>
                        </a:rPr>
                        <a:t> - 227,50</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829536561"/>
                  </a:ext>
                </a:extLst>
              </a:tr>
              <a:tr h="250331">
                <a:tc>
                  <a:txBody>
                    <a:bodyPr/>
                    <a:lstStyle/>
                    <a:p>
                      <a:r>
                        <a:rPr lang="it-IT" sz="1000" dirty="0">
                          <a:solidFill>
                            <a:schemeClr val="tx1"/>
                          </a:solidFill>
                        </a:rPr>
                        <a:t>IMPOSTA NETTA</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11.192,11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it-IT" sz="1000" dirty="0">
                          <a:solidFill>
                            <a:schemeClr val="tx1"/>
                          </a:solidFill>
                        </a:rPr>
                        <a:t>IMPOSTA NETTA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10.672,50</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94123629"/>
                  </a:ext>
                </a:extLst>
              </a:tr>
            </a:tbl>
          </a:graphicData>
        </a:graphic>
      </p:graphicFrame>
      <p:cxnSp>
        <p:nvCxnSpPr>
          <p:cNvPr id="7" name="Connettore diritto 6">
            <a:extLst>
              <a:ext uri="{FF2B5EF4-FFF2-40B4-BE49-F238E27FC236}">
                <a16:creationId xmlns:a16="http://schemas.microsoft.com/office/drawing/2014/main" id="{0FA36CF4-BFD1-4310-94AA-6FE05FC56722}"/>
              </a:ext>
            </a:extLst>
          </p:cNvPr>
          <p:cNvCxnSpPr/>
          <p:nvPr/>
        </p:nvCxnSpPr>
        <p:spPr>
          <a:xfrm>
            <a:off x="1819275" y="3463802"/>
            <a:ext cx="8124825"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Sottotitolo 2">
            <a:extLst>
              <a:ext uri="{FF2B5EF4-FFF2-40B4-BE49-F238E27FC236}">
                <a16:creationId xmlns:a16="http://schemas.microsoft.com/office/drawing/2014/main" id="{7CAAD2CC-76DC-4038-B600-C9871BE835CE}"/>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11</a:t>
            </a:fld>
            <a:endParaRPr lang="it" i="1" dirty="0"/>
          </a:p>
        </p:txBody>
      </p:sp>
    </p:spTree>
    <p:extLst>
      <p:ext uri="{BB962C8B-B14F-4D97-AF65-F5344CB8AC3E}">
        <p14:creationId xmlns:p14="http://schemas.microsoft.com/office/powerpoint/2010/main" val="1277194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6EBFEB-2DF1-437A-A089-D1A893653266}"/>
              </a:ext>
            </a:extLst>
          </p:cNvPr>
          <p:cNvSpPr>
            <a:spLocks noGrp="1"/>
          </p:cNvSpPr>
          <p:nvPr>
            <p:ph type="title"/>
          </p:nvPr>
        </p:nvSpPr>
        <p:spPr>
          <a:xfrm>
            <a:off x="1066800" y="2595219"/>
            <a:ext cx="10058400" cy="1371600"/>
          </a:xfrm>
        </p:spPr>
        <p:txBody>
          <a:bodyPr>
            <a:noAutofit/>
          </a:bodyPr>
          <a:lstStyle/>
          <a:p>
            <a:pPr algn="ctr">
              <a:lnSpc>
                <a:spcPct val="107000"/>
              </a:lnSpc>
              <a:spcAft>
                <a:spcPts val="800"/>
              </a:spcAft>
            </a:pPr>
            <a:r>
              <a:rPr lang="it-IT" sz="1800" b="1" dirty="0">
                <a:effectLst/>
                <a:ea typeface="Calibri" panose="020F0502020204030204" pitchFamily="34" charset="0"/>
                <a:cs typeface="Times New Roman" panose="02020603050405020304" pitchFamily="18" charset="0"/>
              </a:rPr>
              <a:t>SOSPENSIONE DEGLI AMMORTAMENTI 2021</a:t>
            </a:r>
            <a:br>
              <a:rPr lang="it-IT" sz="1800" b="1" dirty="0">
                <a:effectLst/>
                <a:ea typeface="Calibri" panose="020F0502020204030204" pitchFamily="34" charset="0"/>
                <a:cs typeface="Times New Roman" panose="02020603050405020304" pitchFamily="18" charset="0"/>
              </a:rPr>
            </a:br>
            <a:r>
              <a:rPr lang="it-IT" sz="1800" b="1" dirty="0">
                <a:effectLst/>
                <a:ea typeface="Calibri" panose="020F0502020204030204" pitchFamily="34" charset="0"/>
                <a:cs typeface="Times New Roman" panose="02020603050405020304" pitchFamily="18" charset="0"/>
              </a:rPr>
              <a:t> </a:t>
            </a:r>
            <a:br>
              <a:rPr lang="it-IT" sz="1800" b="1" dirty="0">
                <a:effectLst/>
                <a:ea typeface="Calibri" panose="020F0502020204030204" pitchFamily="34" charset="0"/>
                <a:cs typeface="Times New Roman" panose="02020603050405020304" pitchFamily="18" charset="0"/>
              </a:rPr>
            </a:br>
            <a:r>
              <a:rPr lang="it-IT" sz="1800" b="1" dirty="0">
                <a:effectLst/>
                <a:ea typeface="Calibri" panose="020F0502020204030204" pitchFamily="34" charset="0"/>
                <a:cs typeface="Times New Roman" panose="02020603050405020304" pitchFamily="18" charset="0"/>
              </a:rPr>
              <a:t>LEGGE N. 234 DEL 30/12/2021 ART. 1, COMMA 711</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4" name="Sottotitolo 2">
            <a:extLst>
              <a:ext uri="{FF2B5EF4-FFF2-40B4-BE49-F238E27FC236}">
                <a16:creationId xmlns:a16="http://schemas.microsoft.com/office/drawing/2014/main" id="{E80BDB0B-F8DF-4946-980E-E4928D475936}"/>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12</a:t>
            </a:fld>
            <a:endParaRPr lang="it" i="1" dirty="0"/>
          </a:p>
        </p:txBody>
      </p:sp>
    </p:spTree>
    <p:extLst>
      <p:ext uri="{BB962C8B-B14F-4D97-AF65-F5344CB8AC3E}">
        <p14:creationId xmlns:p14="http://schemas.microsoft.com/office/powerpoint/2010/main" val="3017384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a:extLst>
              <a:ext uri="{FF2B5EF4-FFF2-40B4-BE49-F238E27FC236}">
                <a16:creationId xmlns:a16="http://schemas.microsoft.com/office/drawing/2014/main" id="{8144EED9-ADFC-4540-A6F7-FE31DCFECFD4}"/>
              </a:ext>
            </a:extLst>
          </p:cNvPr>
          <p:cNvSpPr txBox="1">
            <a:spLocks/>
          </p:cNvSpPr>
          <p:nvPr/>
        </p:nvSpPr>
        <p:spPr>
          <a:xfrm>
            <a:off x="1057275" y="1054359"/>
            <a:ext cx="10058400" cy="2239543"/>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7000"/>
              </a:lnSpc>
              <a:spcAft>
                <a:spcPts val="800"/>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Con l'</a:t>
            </a:r>
            <a:r>
              <a:rPr lang="it-IT" sz="1300" u="sng" dirty="0">
                <a:ln>
                  <a:noFill/>
                </a:ln>
                <a:solidFill>
                  <a:srgbClr val="000000"/>
                </a:solidFill>
                <a:effectLst>
                  <a:outerShdw blurRad="38100" dist="19050" dir="2700000" algn="tl">
                    <a:schemeClr val="dk1">
                      <a:alpha val="40000"/>
                    </a:schemeClr>
                  </a:outerShdw>
                </a:effectLst>
                <a:latin typeface="+mj-lt"/>
                <a:ea typeface="Times New Roman" panose="02020603050405020304" pitchFamily="18" charset="0"/>
                <a:cs typeface="Times New Roman" panose="02020603050405020304" pitchFamily="18" charset="0"/>
                <a:hlinkClick r:id="rId2"/>
              </a:rPr>
              <a:t>articolo 60, commi da 7-bis a 7-quinquies, D.L. n. 104/2020</a:t>
            </a:r>
            <a:r>
              <a:rPr lang="it-IT" sz="1300" dirty="0">
                <a:ln>
                  <a:noFill/>
                </a:ln>
                <a:solidFill>
                  <a:srgbClr val="000000"/>
                </a:solidFill>
                <a:effectLst>
                  <a:outerShdw blurRad="38100" dist="19050" dir="2700000" algn="tl">
                    <a:schemeClr val="dk1">
                      <a:alpha val="40000"/>
                    </a:schemeClr>
                  </a:outerShdw>
                </a:effectLst>
                <a:latin typeface="+mj-lt"/>
                <a:ea typeface="Times New Roman" panose="02020603050405020304" pitchFamily="18" charset="0"/>
                <a:cs typeface="Times New Roman" panose="02020603050405020304" pitchFamily="18" charset="0"/>
              </a:rPr>
              <a:t>,</a:t>
            </a:r>
            <a:r>
              <a:rPr lang="it-IT" sz="1300" b="1" dirty="0">
                <a:solidFill>
                  <a:srgbClr val="4A4A4A"/>
                </a:solidFill>
                <a:effectLst/>
                <a:latin typeface="+mj-lt"/>
                <a:ea typeface="Times New Roman" panose="02020603050405020304" pitchFamily="18" charset="0"/>
                <a:cs typeface="Times New Roman" panose="02020603050405020304" pitchFamily="18" charset="0"/>
              </a:rPr>
              <a:t> c.d. “Decreto Agosto”</a:t>
            </a:r>
            <a:r>
              <a:rPr lang="it-IT" sz="1300" dirty="0">
                <a:solidFill>
                  <a:srgbClr val="4A4A4A"/>
                </a:solidFill>
                <a:effectLst/>
                <a:latin typeface="+mj-lt"/>
                <a:ea typeface="Times New Roman" panose="02020603050405020304" pitchFamily="18" charset="0"/>
                <a:cs typeface="Times New Roman" panose="02020603050405020304" pitchFamily="18" charset="0"/>
              </a:rPr>
              <a:t>, il Legislatore aveva previsto, con l'intento di non “aggravare” il bilancio d'esercizio 2020 degli effetti economici derivanti dalla pandemia, la possibilità di </a:t>
            </a:r>
            <a:r>
              <a:rPr lang="it-IT" sz="1300" b="1" dirty="0">
                <a:solidFill>
                  <a:srgbClr val="4A4A4A"/>
                </a:solidFill>
                <a:effectLst/>
                <a:latin typeface="+mj-lt"/>
                <a:ea typeface="Times New Roman" panose="02020603050405020304" pitchFamily="18" charset="0"/>
                <a:cs typeface="Times New Roman" panose="02020603050405020304" pitchFamily="18" charset="0"/>
              </a:rPr>
              <a:t>“sospendere” (in tutto o in parte) </a:t>
            </a:r>
            <a:r>
              <a:rPr lang="it-IT" sz="1300" dirty="0">
                <a:solidFill>
                  <a:srgbClr val="4A4A4A"/>
                </a:solidFill>
                <a:effectLst/>
                <a:latin typeface="+mj-lt"/>
                <a:ea typeface="Times New Roman" panose="02020603050405020304" pitchFamily="18" charset="0"/>
                <a:cs typeface="Times New Roman" panose="02020603050405020304" pitchFamily="18" charset="0"/>
              </a:rPr>
              <a:t>l'imputazione contabile degli ammortamenti 2020 delle immobilizzazioni materiali e immateriali.</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La norma in oggetto (articolo 60, comma 7-bis, ultimo periodo) disponeva, prima della Legge di Bilancio 2022, che:</a:t>
            </a:r>
          </a:p>
          <a:p>
            <a:pPr marL="0" indent="0" algn="just">
              <a:lnSpc>
                <a:spcPct val="107000"/>
              </a:lnSpc>
              <a:spcAft>
                <a:spcPts val="800"/>
              </a:spcAft>
              <a:buNone/>
            </a:pPr>
            <a:endParaRPr lang="it-IT" sz="1300" dirty="0">
              <a:solidFill>
                <a:srgbClr val="4A4A4A"/>
              </a:solidFill>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solidFill>
                <a:srgbClr val="4A4A4A"/>
              </a:solidFill>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solidFill>
                <a:srgbClr val="4A4A4A"/>
              </a:solidFill>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solidFill>
                <a:srgbClr val="4A4A4A"/>
              </a:solidFill>
              <a:effectLst/>
              <a:latin typeface="+mj-lt"/>
              <a:ea typeface="Times New Roman" panose="02020603050405020304" pitchFamily="18" charset="0"/>
              <a:cs typeface="Times New Roman" panose="02020603050405020304" pitchFamily="18" charset="0"/>
            </a:endParaRPr>
          </a:p>
          <a:p>
            <a:pPr marL="0" indent="0" algn="just">
              <a:lnSpc>
                <a:spcPct val="107000"/>
              </a:lnSpc>
              <a:spcBef>
                <a:spcPts val="0"/>
              </a:spcBef>
              <a:spcAft>
                <a:spcPts val="800"/>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Di seguito si analizza la tematica della sospensione/riduzione degli ammortamenti 2021 sia dal punto di vista civilistico che fiscale.</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p:txBody>
      </p:sp>
      <p:graphicFrame>
        <p:nvGraphicFramePr>
          <p:cNvPr id="12" name="Tabella 11">
            <a:extLst>
              <a:ext uri="{FF2B5EF4-FFF2-40B4-BE49-F238E27FC236}">
                <a16:creationId xmlns:a16="http://schemas.microsoft.com/office/drawing/2014/main" id="{8C818378-6EA0-474B-95B8-1C92D406F800}"/>
              </a:ext>
            </a:extLst>
          </p:cNvPr>
          <p:cNvGraphicFramePr>
            <a:graphicFrameLocks noGrp="1"/>
          </p:cNvGraphicFramePr>
          <p:nvPr>
            <p:extLst>
              <p:ext uri="{D42A27DB-BD31-4B8C-83A1-F6EECF244321}">
                <p14:modId xmlns:p14="http://schemas.microsoft.com/office/powerpoint/2010/main" val="3909545593"/>
              </p:ext>
            </p:extLst>
          </p:nvPr>
        </p:nvGraphicFramePr>
        <p:xfrm>
          <a:off x="1958340" y="2492605"/>
          <a:ext cx="8275320" cy="653225"/>
        </p:xfrm>
        <a:graphic>
          <a:graphicData uri="http://schemas.openxmlformats.org/drawingml/2006/table">
            <a:tbl>
              <a:tblPr firstRow="1" firstCol="1" bandRow="1">
                <a:tableStyleId>{5C22544A-7EE6-4342-B048-85BDC9FD1C3A}</a:tableStyleId>
              </a:tblPr>
              <a:tblGrid>
                <a:gridCol w="747621">
                  <a:extLst>
                    <a:ext uri="{9D8B030D-6E8A-4147-A177-3AD203B41FA5}">
                      <a16:colId xmlns:a16="http://schemas.microsoft.com/office/drawing/2014/main" val="264358720"/>
                    </a:ext>
                  </a:extLst>
                </a:gridCol>
                <a:gridCol w="7527699">
                  <a:extLst>
                    <a:ext uri="{9D8B030D-6E8A-4147-A177-3AD203B41FA5}">
                      <a16:colId xmlns:a16="http://schemas.microsoft.com/office/drawing/2014/main" val="150911130"/>
                    </a:ext>
                  </a:extLst>
                </a:gridCol>
              </a:tblGrid>
              <a:tr h="0">
                <a:tc>
                  <a:txBody>
                    <a:bodyPr/>
                    <a:lstStyle/>
                    <a:p>
                      <a:pPr algn="ctr">
                        <a:lnSpc>
                          <a:spcPct val="107000"/>
                        </a:lnSpc>
                        <a:spcAft>
                          <a:spcPts val="800"/>
                        </a:spcAft>
                      </a:pPr>
                      <a:endParaRPr lang="it-IT" sz="120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endParaRPr>
                    </a:p>
                  </a:txBody>
                  <a:tcPr marL="95250" marR="95250" marT="38100" marB="38100" anchor="ctr"/>
                </a:tc>
                <a:tc>
                  <a:txBody>
                    <a:bodyPr/>
                    <a:lstStyle/>
                    <a:p>
                      <a:pPr algn="just">
                        <a:lnSpc>
                          <a:spcPct val="107000"/>
                        </a:lnSpc>
                        <a:spcBef>
                          <a:spcPts val="225"/>
                        </a:spcBef>
                        <a:spcAft>
                          <a:spcPts val="800"/>
                        </a:spcAft>
                      </a:pPr>
                      <a:r>
                        <a:rPr lang="it-IT" sz="1200" dirty="0">
                          <a:effectLst/>
                        </a:rPr>
                        <a:t>“Tale misura, in relazione all'evoluzione della situazione economica conseguente alla pandemia da SARS-COV-2, può essere estesa agli esercizi successivi con decreto del Ministro dell'economia e delle finanze”.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38100" marB="38100" anchor="ctr"/>
                </a:tc>
                <a:extLst>
                  <a:ext uri="{0D108BD9-81ED-4DB2-BD59-A6C34878D82A}">
                    <a16:rowId xmlns:a16="http://schemas.microsoft.com/office/drawing/2014/main" val="2200565874"/>
                  </a:ext>
                </a:extLst>
              </a:tr>
            </a:tbl>
          </a:graphicData>
        </a:graphic>
      </p:graphicFrame>
      <p:pic>
        <p:nvPicPr>
          <p:cNvPr id="2053" name="Immagine 7">
            <a:extLst>
              <a:ext uri="{FF2B5EF4-FFF2-40B4-BE49-F238E27FC236}">
                <a16:creationId xmlns:a16="http://schemas.microsoft.com/office/drawing/2014/main" id="{AFCF0C31-67A9-4B4C-B249-D8C78C4AD8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8975" y="2492606"/>
            <a:ext cx="276225" cy="238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Tabella 12">
            <a:extLst>
              <a:ext uri="{FF2B5EF4-FFF2-40B4-BE49-F238E27FC236}">
                <a16:creationId xmlns:a16="http://schemas.microsoft.com/office/drawing/2014/main" id="{19AD6E4E-E9F5-474B-AB66-219D13CCD0A4}"/>
              </a:ext>
            </a:extLst>
          </p:cNvPr>
          <p:cNvGraphicFramePr>
            <a:graphicFrameLocks noGrp="1"/>
          </p:cNvGraphicFramePr>
          <p:nvPr>
            <p:extLst>
              <p:ext uri="{D42A27DB-BD31-4B8C-83A1-F6EECF244321}">
                <p14:modId xmlns:p14="http://schemas.microsoft.com/office/powerpoint/2010/main" val="1884186339"/>
              </p:ext>
            </p:extLst>
          </p:nvPr>
        </p:nvGraphicFramePr>
        <p:xfrm>
          <a:off x="1938337" y="3338015"/>
          <a:ext cx="8315325" cy="1537653"/>
        </p:xfrm>
        <a:graphic>
          <a:graphicData uri="http://schemas.openxmlformats.org/drawingml/2006/table">
            <a:tbl>
              <a:tblPr firstRow="1" firstCol="1" bandRow="1">
                <a:tableStyleId>{5C22544A-7EE6-4342-B048-85BDC9FD1C3A}</a:tableStyleId>
              </a:tblPr>
              <a:tblGrid>
                <a:gridCol w="714375">
                  <a:extLst>
                    <a:ext uri="{9D8B030D-6E8A-4147-A177-3AD203B41FA5}">
                      <a16:colId xmlns:a16="http://schemas.microsoft.com/office/drawing/2014/main" val="4110712049"/>
                    </a:ext>
                  </a:extLst>
                </a:gridCol>
                <a:gridCol w="7600950">
                  <a:extLst>
                    <a:ext uri="{9D8B030D-6E8A-4147-A177-3AD203B41FA5}">
                      <a16:colId xmlns:a16="http://schemas.microsoft.com/office/drawing/2014/main" val="1475867760"/>
                    </a:ext>
                  </a:extLst>
                </a:gridCol>
              </a:tblGrid>
              <a:tr h="0">
                <a:tc>
                  <a:txBody>
                    <a:bodyPr/>
                    <a:lstStyle/>
                    <a:p>
                      <a:pPr algn="ctr">
                        <a:lnSpc>
                          <a:spcPct val="107000"/>
                        </a:lnSpc>
                        <a:spcAft>
                          <a:spcPts val="800"/>
                        </a:spcAft>
                      </a:pPr>
                      <a:endParaRPr lang="it-IT" sz="120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endParaRPr>
                    </a:p>
                  </a:txBody>
                  <a:tcPr marL="95250" marR="95250" marT="38100" marB="38100" anchor="ctr"/>
                </a:tc>
                <a:tc>
                  <a:txBody>
                    <a:bodyPr/>
                    <a:lstStyle/>
                    <a:p>
                      <a:pPr algn="just">
                        <a:lnSpc>
                          <a:spcPct val="107000"/>
                        </a:lnSpc>
                        <a:spcAft>
                          <a:spcPts val="800"/>
                        </a:spcAft>
                      </a:pPr>
                      <a:r>
                        <a:rPr lang="it-IT" sz="1200" dirty="0">
                          <a:effectLst/>
                        </a:rPr>
                        <a:t>L'articolo 1, comma 711, Legge di Bilancio 2022 prevede, attraverso la sostituzione dell'ultimo periodo dell'articolo 60, comma 7-bis, la facoltà di sospensione degli ammortamenti relativi al 2021 solo però per i soggetti che nel 2020 avevano optato per la sospensione del 100% della quota di ammortamento. </a:t>
                      </a:r>
                      <a:endParaRPr lang="it-IT" sz="1100" dirty="0">
                        <a:effectLst/>
                      </a:endParaRPr>
                    </a:p>
                    <a:p>
                      <a:pPr algn="just">
                        <a:lnSpc>
                          <a:spcPct val="107000"/>
                        </a:lnSpc>
                        <a:spcAft>
                          <a:spcPts val="800"/>
                        </a:spcAft>
                      </a:pPr>
                      <a:r>
                        <a:rPr lang="it-IT" sz="1200" dirty="0">
                          <a:effectLst/>
                        </a:rPr>
                        <a:t>Si noti che la proroga è stata prevista non attraverso l'emanazione di un apposito decreto ministeriale (come stabilito dalla norma originaria) ma direttamente attraverso una modifica della norma in oggetto.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38100" marB="38100" anchor="ctr"/>
                </a:tc>
                <a:extLst>
                  <a:ext uri="{0D108BD9-81ED-4DB2-BD59-A6C34878D82A}">
                    <a16:rowId xmlns:a16="http://schemas.microsoft.com/office/drawing/2014/main" val="4213017731"/>
                  </a:ext>
                </a:extLst>
              </a:tr>
            </a:tbl>
          </a:graphicData>
        </a:graphic>
      </p:graphicFrame>
      <p:pic>
        <p:nvPicPr>
          <p:cNvPr id="2054" name="Immagine 11">
            <a:extLst>
              <a:ext uri="{FF2B5EF4-FFF2-40B4-BE49-F238E27FC236}">
                <a16:creationId xmlns:a16="http://schemas.microsoft.com/office/drawing/2014/main" id="{655DF587-4B20-4EC0-8CCA-7112FE3C1B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8338" y="3337317"/>
            <a:ext cx="646242" cy="646242"/>
          </a:xfrm>
          <a:prstGeom prst="rect">
            <a:avLst/>
          </a:prstGeom>
          <a:noFill/>
          <a:extLst>
            <a:ext uri="{909E8E84-426E-40DD-AFC4-6F175D3DCCD1}">
              <a14:hiddenFill xmlns:a14="http://schemas.microsoft.com/office/drawing/2010/main">
                <a:solidFill>
                  <a:srgbClr val="FFFFFF"/>
                </a:solidFill>
              </a14:hiddenFill>
            </a:ext>
          </a:extLst>
        </p:spPr>
      </p:pic>
      <p:sp>
        <p:nvSpPr>
          <p:cNvPr id="8" name="Sottotitolo 2">
            <a:extLst>
              <a:ext uri="{FF2B5EF4-FFF2-40B4-BE49-F238E27FC236}">
                <a16:creationId xmlns:a16="http://schemas.microsoft.com/office/drawing/2014/main" id="{933B45B1-C349-4990-A875-67A765B32882}"/>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13</a:t>
            </a:fld>
            <a:endParaRPr lang="it" i="1" dirty="0"/>
          </a:p>
        </p:txBody>
      </p:sp>
    </p:spTree>
    <p:extLst>
      <p:ext uri="{BB962C8B-B14F-4D97-AF65-F5344CB8AC3E}">
        <p14:creationId xmlns:p14="http://schemas.microsoft.com/office/powerpoint/2010/main" val="3684479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304E6D15-7202-41D4-BD33-DD7E5F511D9C}"/>
              </a:ext>
            </a:extLst>
          </p:cNvPr>
          <p:cNvSpPr txBox="1">
            <a:spLocks/>
          </p:cNvSpPr>
          <p:nvPr/>
        </p:nvSpPr>
        <p:spPr>
          <a:xfrm>
            <a:off x="1057275" y="1053001"/>
            <a:ext cx="10058400" cy="1447799"/>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7000"/>
              </a:lnSpc>
              <a:spcAft>
                <a:spcPts val="800"/>
              </a:spcAft>
              <a:buNone/>
            </a:pPr>
            <a:r>
              <a:rPr lang="it-IT" sz="1300" b="1" dirty="0">
                <a:solidFill>
                  <a:srgbClr val="4A4A4A"/>
                </a:solidFill>
                <a:effectLst/>
                <a:latin typeface="+mj-lt"/>
                <a:ea typeface="Times New Roman" panose="02020603050405020304" pitchFamily="18" charset="0"/>
                <a:cs typeface="Times New Roman" panose="02020603050405020304" pitchFamily="18" charset="0"/>
              </a:rPr>
              <a:t>Aspetti critici: </a:t>
            </a:r>
            <a:r>
              <a:rPr lang="it-IT" sz="1300" dirty="0">
                <a:solidFill>
                  <a:srgbClr val="4A4A4A"/>
                </a:solidFill>
                <a:effectLst/>
                <a:latin typeface="+mj-lt"/>
                <a:ea typeface="Times New Roman" panose="02020603050405020304" pitchFamily="18" charset="0"/>
                <a:cs typeface="Times New Roman" panose="02020603050405020304" pitchFamily="18" charset="0"/>
              </a:rPr>
              <a:t>non è chiaro dalla formulazione normativa se la disposizione sia applicabile “per masse” oppure per singoli cespiti o categorie di beni. In sostanza, ci si chiede se le imprese che nel 2020 hanno stanziato l'ammortamento (anche in misura parziale) solo per alcuni beni siano escluse dall'agevolazione. Se così fosse la norma avrebbe una portata molto limitata. </a:t>
            </a:r>
            <a:r>
              <a:rPr lang="it-IT" sz="1300" dirty="0">
                <a:solidFill>
                  <a:srgbClr val="4A4A4A"/>
                </a:solidFill>
                <a:effectLst/>
                <a:latin typeface="+mj-lt"/>
                <a:ea typeface="Times New Roman" panose="02020603050405020304" pitchFamily="18" charset="0"/>
              </a:rPr>
              <a:t>Diversamente, l'esclusione è certa per chi ha sospeso l'ammortamento in modo parziale ed orizzontale: ad esempio, riduzione al 20% della quota per tutti i cespiti.</a:t>
            </a:r>
            <a:endParaRPr lang="it-IT" sz="1300" dirty="0">
              <a:solidFill>
                <a:srgbClr val="4A4A4A"/>
              </a:solidFill>
              <a:effectLst/>
              <a:latin typeface="+mj-lt"/>
              <a:ea typeface="Times New Roman" panose="02020603050405020304" pitchFamily="18" charset="0"/>
              <a:cs typeface="Times New Roman" panose="02020603050405020304" pitchFamily="18" charset="0"/>
            </a:endParaRPr>
          </a:p>
          <a:p>
            <a:pPr marL="0" indent="0" algn="just">
              <a:lnSpc>
                <a:spcPct val="107000"/>
              </a:lnSpc>
              <a:buNone/>
            </a:pPr>
            <a:r>
              <a:rPr lang="it-IT" sz="1300" b="1" u="sng" dirty="0">
                <a:solidFill>
                  <a:srgbClr val="4A4A4A"/>
                </a:solidFill>
                <a:effectLst/>
                <a:latin typeface="+mj-lt"/>
                <a:ea typeface="Times New Roman" panose="02020603050405020304" pitchFamily="18" charset="0"/>
                <a:cs typeface="Times New Roman" panose="02020603050405020304" pitchFamily="18" charset="0"/>
              </a:rPr>
              <a:t>Obblighi per la sospensione degli ammortamenti</a:t>
            </a:r>
          </a:p>
          <a:p>
            <a:pPr marL="0" indent="0" algn="just">
              <a:lnSpc>
                <a:spcPct val="107000"/>
              </a:lnSpc>
              <a:spcAft>
                <a:spcPts val="800"/>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Ai sensi dei commi 7-ter e 7-quater del citato art. 60 Decreto Agosto i soggetti che si avvalgono della sospensione in esame:</a:t>
            </a:r>
            <a:endParaRPr lang="it-IT" sz="1300" dirty="0">
              <a:effectLst/>
              <a:latin typeface="+mj-lt"/>
              <a:ea typeface="Calibri" panose="020F0502020204030204" pitchFamily="34" charset="0"/>
              <a:cs typeface="Times New Roman" panose="02020603050405020304" pitchFamily="18" charset="0"/>
            </a:endParaRPr>
          </a:p>
          <a:p>
            <a:pPr algn="just">
              <a:lnSpc>
                <a:spcPct val="107000"/>
              </a:lnSpc>
              <a:spcBef>
                <a:spcPts val="0"/>
              </a:spcBef>
              <a:spcAft>
                <a:spcPts val="800"/>
              </a:spcAft>
              <a:buSzPts val="1000"/>
              <a:tabLst>
                <a:tab pos="457200" algn="l"/>
              </a:tabLst>
            </a:pPr>
            <a:r>
              <a:rPr lang="it-IT" sz="1300" dirty="0">
                <a:solidFill>
                  <a:srgbClr val="4A4A4A"/>
                </a:solidFill>
                <a:effectLst/>
                <a:latin typeface="+mj-lt"/>
                <a:ea typeface="Times New Roman" panose="02020603050405020304" pitchFamily="18" charset="0"/>
                <a:cs typeface="Times New Roman" panose="02020603050405020304" pitchFamily="18" charset="0"/>
              </a:rPr>
              <a:t>dovranno destinare una </a:t>
            </a:r>
            <a:r>
              <a:rPr lang="it-IT" sz="1300" b="1" dirty="0">
                <a:solidFill>
                  <a:srgbClr val="4A4A4A"/>
                </a:solidFill>
                <a:effectLst/>
                <a:latin typeface="+mj-lt"/>
                <a:ea typeface="Times New Roman" panose="02020603050405020304" pitchFamily="18" charset="0"/>
                <a:cs typeface="Times New Roman" panose="02020603050405020304" pitchFamily="18" charset="0"/>
              </a:rPr>
              <a:t>riserva indisponibile di utili </a:t>
            </a:r>
            <a:r>
              <a:rPr lang="it-IT" sz="1300" dirty="0">
                <a:solidFill>
                  <a:srgbClr val="4A4A4A"/>
                </a:solidFill>
                <a:effectLst/>
                <a:latin typeface="+mj-lt"/>
                <a:ea typeface="Times New Roman" panose="02020603050405020304" pitchFamily="18" charset="0"/>
                <a:cs typeface="Times New Roman" panose="02020603050405020304" pitchFamily="18" charset="0"/>
              </a:rPr>
              <a:t>per un ammontare corrispondente alla quota di ammortamento non effettuata. Nel caso in cui l'utile d'esercizio sia </a:t>
            </a:r>
            <a:r>
              <a:rPr lang="it-IT" sz="1300" b="1" dirty="0">
                <a:solidFill>
                  <a:srgbClr val="4A4A4A"/>
                </a:solidFill>
                <a:effectLst/>
                <a:latin typeface="+mj-lt"/>
                <a:ea typeface="Times New Roman" panose="02020603050405020304" pitchFamily="18" charset="0"/>
                <a:cs typeface="Times New Roman" panose="02020603050405020304" pitchFamily="18" charset="0"/>
              </a:rPr>
              <a:t>inferiore alla quota di ammortamento</a:t>
            </a:r>
            <a:r>
              <a:rPr lang="it-IT" sz="1300" dirty="0">
                <a:solidFill>
                  <a:srgbClr val="4A4A4A"/>
                </a:solidFill>
                <a:effectLst/>
                <a:latin typeface="+mj-lt"/>
                <a:ea typeface="Times New Roman" panose="02020603050405020304" pitchFamily="18" charset="0"/>
                <a:cs typeface="Times New Roman" panose="02020603050405020304" pitchFamily="18" charset="0"/>
              </a:rPr>
              <a:t> differita, la riserva </a:t>
            </a:r>
            <a:r>
              <a:rPr lang="it-IT" sz="1300" b="1" dirty="0">
                <a:solidFill>
                  <a:srgbClr val="4A4A4A"/>
                </a:solidFill>
                <a:effectLst/>
                <a:latin typeface="+mj-lt"/>
                <a:ea typeface="Times New Roman" panose="02020603050405020304" pitchFamily="18" charset="0"/>
                <a:cs typeface="Times New Roman" panose="02020603050405020304" pitchFamily="18" charset="0"/>
              </a:rPr>
              <a:t>dovrà essere integrata utilizzando riserve di utili/altre riserve patrimoniali</a:t>
            </a:r>
            <a:r>
              <a:rPr lang="it-IT" sz="1300" dirty="0">
                <a:solidFill>
                  <a:srgbClr val="4A4A4A"/>
                </a:solidFill>
                <a:effectLst/>
                <a:latin typeface="+mj-lt"/>
                <a:ea typeface="Times New Roman" panose="02020603050405020304" pitchFamily="18" charset="0"/>
                <a:cs typeface="Times New Roman" panose="02020603050405020304" pitchFamily="18" charset="0"/>
              </a:rPr>
              <a:t> disponibili in mancanza delle quali saranno accantonati utili degli esercizi successivi.</a:t>
            </a: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p:txBody>
      </p:sp>
      <p:graphicFrame>
        <p:nvGraphicFramePr>
          <p:cNvPr id="6" name="Tabella 5">
            <a:extLst>
              <a:ext uri="{FF2B5EF4-FFF2-40B4-BE49-F238E27FC236}">
                <a16:creationId xmlns:a16="http://schemas.microsoft.com/office/drawing/2014/main" id="{209F16BE-C8C9-4D77-ACB4-7775947485F1}"/>
              </a:ext>
            </a:extLst>
          </p:cNvPr>
          <p:cNvGraphicFramePr>
            <a:graphicFrameLocks noGrp="1"/>
          </p:cNvGraphicFramePr>
          <p:nvPr>
            <p:extLst>
              <p:ext uri="{D42A27DB-BD31-4B8C-83A1-F6EECF244321}">
                <p14:modId xmlns:p14="http://schemas.microsoft.com/office/powerpoint/2010/main" val="4002926294"/>
              </p:ext>
            </p:extLst>
          </p:nvPr>
        </p:nvGraphicFramePr>
        <p:xfrm>
          <a:off x="1864716" y="4383421"/>
          <a:ext cx="8275955" cy="857250"/>
        </p:xfrm>
        <a:graphic>
          <a:graphicData uri="http://schemas.openxmlformats.org/drawingml/2006/table">
            <a:tbl>
              <a:tblPr firstRow="1" firstCol="1" bandRow="1">
                <a:tableStyleId>{5C22544A-7EE6-4342-B048-85BDC9FD1C3A}</a:tableStyleId>
              </a:tblPr>
              <a:tblGrid>
                <a:gridCol w="729820">
                  <a:extLst>
                    <a:ext uri="{9D8B030D-6E8A-4147-A177-3AD203B41FA5}">
                      <a16:colId xmlns:a16="http://schemas.microsoft.com/office/drawing/2014/main" val="3940054187"/>
                    </a:ext>
                  </a:extLst>
                </a:gridCol>
                <a:gridCol w="7546135">
                  <a:extLst>
                    <a:ext uri="{9D8B030D-6E8A-4147-A177-3AD203B41FA5}">
                      <a16:colId xmlns:a16="http://schemas.microsoft.com/office/drawing/2014/main" val="104604764"/>
                    </a:ext>
                  </a:extLst>
                </a:gridCol>
              </a:tblGrid>
              <a:tr h="857250">
                <a:tc>
                  <a:txBody>
                    <a:bodyPr/>
                    <a:lstStyle/>
                    <a:p>
                      <a:pPr algn="ctr">
                        <a:lnSpc>
                          <a:spcPct val="107000"/>
                        </a:lnSpc>
                        <a:spcAft>
                          <a:spcPts val="800"/>
                        </a:spcAft>
                      </a:pPr>
                      <a:endParaRPr lang="it-IT" sz="120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endParaRPr>
                    </a:p>
                  </a:txBody>
                  <a:tcPr marL="95250" marR="95250" marT="38100" marB="38100" anchor="ctr"/>
                </a:tc>
                <a:tc>
                  <a:txBody>
                    <a:bodyPr/>
                    <a:lstStyle/>
                    <a:p>
                      <a:pPr algn="just">
                        <a:lnSpc>
                          <a:spcPct val="107000"/>
                        </a:lnSpc>
                        <a:spcBef>
                          <a:spcPts val="675"/>
                        </a:spcBef>
                        <a:spcAft>
                          <a:spcPts val="225"/>
                        </a:spcAft>
                      </a:pPr>
                      <a:r>
                        <a:rPr lang="it-IT" sz="1200" dirty="0">
                          <a:effectLst/>
                        </a:rPr>
                        <a:t>Tale riserva si affiancherà a quella già stanziata nel 2020 relativamente alla sospensione delle quote di ammortamento 2020;</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38100" marB="38100" anchor="ctr"/>
                </a:tc>
                <a:extLst>
                  <a:ext uri="{0D108BD9-81ED-4DB2-BD59-A6C34878D82A}">
                    <a16:rowId xmlns:a16="http://schemas.microsoft.com/office/drawing/2014/main" val="1527230753"/>
                  </a:ext>
                </a:extLst>
              </a:tr>
            </a:tbl>
          </a:graphicData>
        </a:graphic>
      </p:graphicFrame>
      <p:pic>
        <p:nvPicPr>
          <p:cNvPr id="3073" name="Immagine 17">
            <a:extLst>
              <a:ext uri="{FF2B5EF4-FFF2-40B4-BE49-F238E27FC236}">
                <a16:creationId xmlns:a16="http://schemas.microsoft.com/office/drawing/2014/main" id="{E634064A-FCC5-4FC9-84C8-E8913F1D1E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0735" y="4475934"/>
            <a:ext cx="637235" cy="637235"/>
          </a:xfrm>
          <a:prstGeom prst="rect">
            <a:avLst/>
          </a:prstGeom>
          <a:noFill/>
          <a:extLst>
            <a:ext uri="{909E8E84-426E-40DD-AFC4-6F175D3DCCD1}">
              <a14:hiddenFill xmlns:a14="http://schemas.microsoft.com/office/drawing/2010/main">
                <a:solidFill>
                  <a:srgbClr val="FFFFFF"/>
                </a:solidFill>
              </a14:hiddenFill>
            </a:ext>
          </a:extLst>
        </p:spPr>
      </p:pic>
      <p:sp>
        <p:nvSpPr>
          <p:cNvPr id="7" name="Sottotitolo 2">
            <a:extLst>
              <a:ext uri="{FF2B5EF4-FFF2-40B4-BE49-F238E27FC236}">
                <a16:creationId xmlns:a16="http://schemas.microsoft.com/office/drawing/2014/main" id="{7A9EFD17-7A41-498A-8449-014919C63D4C}"/>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14</a:t>
            </a:fld>
            <a:endParaRPr lang="it" i="1" dirty="0"/>
          </a:p>
        </p:txBody>
      </p:sp>
    </p:spTree>
    <p:extLst>
      <p:ext uri="{BB962C8B-B14F-4D97-AF65-F5344CB8AC3E}">
        <p14:creationId xmlns:p14="http://schemas.microsoft.com/office/powerpoint/2010/main" val="1645557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egnaposto contenuto 2">
            <a:extLst>
              <a:ext uri="{FF2B5EF4-FFF2-40B4-BE49-F238E27FC236}">
                <a16:creationId xmlns:a16="http://schemas.microsoft.com/office/drawing/2014/main" id="{8465E7D1-0591-4FA5-99F1-D064AF207B25}"/>
              </a:ext>
            </a:extLst>
          </p:cNvPr>
          <p:cNvSpPr txBox="1">
            <a:spLocks/>
          </p:cNvSpPr>
          <p:nvPr/>
        </p:nvSpPr>
        <p:spPr>
          <a:xfrm>
            <a:off x="1057275" y="1053004"/>
            <a:ext cx="10058400" cy="1447799"/>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Bef>
                <a:spcPts val="0"/>
              </a:spcBef>
              <a:buNone/>
            </a:pPr>
            <a:r>
              <a:rPr lang="it-IT" sz="1300" b="1" u="sng" dirty="0">
                <a:solidFill>
                  <a:srgbClr val="4A4A4A"/>
                </a:solidFill>
                <a:effectLst/>
                <a:latin typeface="+mj-lt"/>
                <a:ea typeface="Times New Roman" panose="02020603050405020304" pitchFamily="18" charset="0"/>
                <a:cs typeface="Times New Roman" panose="02020603050405020304" pitchFamily="18" charset="0"/>
              </a:rPr>
              <a:t>Aspetti civilistici</a:t>
            </a:r>
            <a:endParaRPr lang="it-IT" sz="1300" u="sng" dirty="0">
              <a:effectLst/>
              <a:latin typeface="+mj-lt"/>
              <a:ea typeface="Calibri" panose="020F0502020204030204" pitchFamily="34" charset="0"/>
              <a:cs typeface="Times New Roman" panose="02020603050405020304" pitchFamily="18" charset="0"/>
            </a:endParaRPr>
          </a:p>
          <a:p>
            <a:pPr marL="0" indent="0" algn="just">
              <a:lnSpc>
                <a:spcPts val="1800"/>
              </a:lnSpc>
              <a:spcBef>
                <a:spcPts val="0"/>
              </a:spcBef>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Il comma 7-bis, </a:t>
            </a:r>
            <a:r>
              <a:rPr lang="it-IT" sz="1300" u="sng" dirty="0">
                <a:solidFill>
                  <a:srgbClr val="0079A3"/>
                </a:solidFill>
                <a:effectLst/>
                <a:latin typeface="+mj-lt"/>
                <a:ea typeface="Times New Roman" panose="02020603050405020304" pitchFamily="18" charset="0"/>
                <a:cs typeface="Times New Roman" panose="02020603050405020304" pitchFamily="18" charset="0"/>
                <a:hlinkClick r:id="rId2"/>
              </a:rPr>
              <a:t>articolo 60, D.L. n. 104/2020</a:t>
            </a:r>
            <a:r>
              <a:rPr lang="it-IT" sz="1300" dirty="0">
                <a:solidFill>
                  <a:srgbClr val="4A4A4A"/>
                </a:solidFill>
                <a:effectLst/>
                <a:latin typeface="+mj-lt"/>
                <a:ea typeface="Times New Roman" panose="02020603050405020304" pitchFamily="18" charset="0"/>
                <a:cs typeface="Times New Roman" panose="02020603050405020304" pitchFamily="18" charset="0"/>
              </a:rPr>
              <a:t> disponeva:</a:t>
            </a:r>
            <a:endParaRPr lang="it-IT" sz="1300" dirty="0">
              <a:effectLst/>
              <a:latin typeface="+mj-lt"/>
              <a:ea typeface="Calibri" panose="020F0502020204030204" pitchFamily="34" charset="0"/>
              <a:cs typeface="Times New Roman" panose="02020603050405020304" pitchFamily="18" charset="0"/>
            </a:endParaRPr>
          </a:p>
          <a:p>
            <a:pPr algn="just">
              <a:lnSpc>
                <a:spcPts val="1800"/>
              </a:lnSpc>
              <a:spcBef>
                <a:spcPts val="0"/>
              </a:spcBef>
              <a:buSzPts val="1000"/>
              <a:tabLst>
                <a:tab pos="457200" algn="l"/>
              </a:tabLst>
            </a:pPr>
            <a:r>
              <a:rPr lang="it-IT" sz="1300" b="1" dirty="0">
                <a:solidFill>
                  <a:srgbClr val="4A4A4A"/>
                </a:solidFill>
                <a:effectLst/>
                <a:latin typeface="+mj-lt"/>
                <a:ea typeface="Times New Roman" panose="02020603050405020304" pitchFamily="18" charset="0"/>
                <a:cs typeface="Times New Roman" panose="02020603050405020304" pitchFamily="18" charset="0"/>
              </a:rPr>
              <a:t>in deroga all'art. 2426, comma 1, n. 2)</a:t>
            </a:r>
            <a:r>
              <a:rPr lang="it-IT" sz="1300" dirty="0">
                <a:solidFill>
                  <a:srgbClr val="4A4A4A"/>
                </a:solidFill>
                <a:effectLst/>
                <a:latin typeface="+mj-lt"/>
                <a:ea typeface="Times New Roman" panose="02020603050405020304" pitchFamily="18" charset="0"/>
                <a:cs typeface="Times New Roman" panose="02020603050405020304" pitchFamily="18" charset="0"/>
              </a:rPr>
              <a:t>, in base al quale il costo delle immobilizzazioni materiali/immateriali va sistematicamente ammortizzato in ogni esercizio in relazione con la loro residua possibilità di utilizzazione;</a:t>
            </a: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algn="just">
              <a:lnSpc>
                <a:spcPts val="1800"/>
              </a:lnSpc>
              <a:spcBef>
                <a:spcPts val="0"/>
              </a:spcBef>
              <a:buSzPts val="1000"/>
              <a:tabLst>
                <a:tab pos="457200" algn="l"/>
              </a:tabLst>
            </a:pPr>
            <a:r>
              <a:rPr lang="it-IT" sz="1300" b="1" dirty="0">
                <a:solidFill>
                  <a:srgbClr val="4A4A4A"/>
                </a:solidFill>
                <a:effectLst/>
                <a:latin typeface="+mj-lt"/>
                <a:ea typeface="Times New Roman" panose="02020603050405020304" pitchFamily="18" charset="0"/>
                <a:cs typeface="Times New Roman" panose="02020603050405020304" pitchFamily="18" charset="0"/>
              </a:rPr>
              <a:t>a favore dei soggetti che non adottano i Principi contabili internazionali</a:t>
            </a:r>
            <a:r>
              <a:rPr lang="it-IT" sz="1300" dirty="0">
                <a:solidFill>
                  <a:srgbClr val="4A4A4A"/>
                </a:solidFill>
                <a:effectLst/>
                <a:latin typeface="+mj-lt"/>
                <a:ea typeface="Times New Roman" panose="02020603050405020304" pitchFamily="18" charset="0"/>
                <a:cs typeface="Times New Roman" panose="02020603050405020304" pitchFamily="18" charset="0"/>
              </a:rPr>
              <a:t> (la deroga interessa quindi i soggetti che redigono il bilancio secondo le norme del Codice civile e che adottano i Principi contabili nazionali);</a:t>
            </a: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p:txBody>
      </p:sp>
      <p:graphicFrame>
        <p:nvGraphicFramePr>
          <p:cNvPr id="10" name="Tabella 9">
            <a:extLst>
              <a:ext uri="{FF2B5EF4-FFF2-40B4-BE49-F238E27FC236}">
                <a16:creationId xmlns:a16="http://schemas.microsoft.com/office/drawing/2014/main" id="{840AEBC3-83CD-42BB-8E24-A08C879D39A7}"/>
              </a:ext>
            </a:extLst>
          </p:cNvPr>
          <p:cNvGraphicFramePr>
            <a:graphicFrameLocks noGrp="1"/>
          </p:cNvGraphicFramePr>
          <p:nvPr>
            <p:extLst>
              <p:ext uri="{D42A27DB-BD31-4B8C-83A1-F6EECF244321}">
                <p14:modId xmlns:p14="http://schemas.microsoft.com/office/powerpoint/2010/main" val="773258111"/>
              </p:ext>
            </p:extLst>
          </p:nvPr>
        </p:nvGraphicFramePr>
        <p:xfrm>
          <a:off x="2050304" y="3159865"/>
          <a:ext cx="8315325" cy="653225"/>
        </p:xfrm>
        <a:graphic>
          <a:graphicData uri="http://schemas.openxmlformats.org/drawingml/2006/table">
            <a:tbl>
              <a:tblPr firstRow="1" firstCol="1" bandRow="1">
                <a:tableStyleId>{5C22544A-7EE6-4342-B048-85BDC9FD1C3A}</a:tableStyleId>
              </a:tblPr>
              <a:tblGrid>
                <a:gridCol w="714375">
                  <a:extLst>
                    <a:ext uri="{9D8B030D-6E8A-4147-A177-3AD203B41FA5}">
                      <a16:colId xmlns:a16="http://schemas.microsoft.com/office/drawing/2014/main" val="3575085464"/>
                    </a:ext>
                  </a:extLst>
                </a:gridCol>
                <a:gridCol w="7600950">
                  <a:extLst>
                    <a:ext uri="{9D8B030D-6E8A-4147-A177-3AD203B41FA5}">
                      <a16:colId xmlns:a16="http://schemas.microsoft.com/office/drawing/2014/main" val="4001535149"/>
                    </a:ext>
                  </a:extLst>
                </a:gridCol>
              </a:tblGrid>
              <a:tr h="0">
                <a:tc>
                  <a:txBody>
                    <a:bodyPr/>
                    <a:lstStyle/>
                    <a:p>
                      <a:pPr algn="ctr">
                        <a:lnSpc>
                          <a:spcPct val="107000"/>
                        </a:lnSpc>
                        <a:spcAft>
                          <a:spcPts val="800"/>
                        </a:spcAft>
                      </a:pPr>
                      <a:endParaRPr lang="it-IT" sz="120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endParaRPr>
                    </a:p>
                  </a:txBody>
                  <a:tcPr marL="95250" marR="95250" marT="38100" marB="38100" anchor="ctr"/>
                </a:tc>
                <a:tc>
                  <a:txBody>
                    <a:bodyPr/>
                    <a:lstStyle/>
                    <a:p>
                      <a:pPr algn="just">
                        <a:lnSpc>
                          <a:spcPct val="107000"/>
                        </a:lnSpc>
                        <a:spcBef>
                          <a:spcPts val="675"/>
                        </a:spcBef>
                        <a:spcAft>
                          <a:spcPts val="225"/>
                        </a:spcAft>
                      </a:pPr>
                      <a:r>
                        <a:rPr lang="it-IT" sz="1200" dirty="0">
                          <a:effectLst/>
                        </a:rPr>
                        <a:t>La quota di ammortamento non contabilizzata va imputata al Conto economico del bilancio 2021 e allo stesso modo sono differite le quote successive prolungando di conseguenza l'originario piano di ammortamento di un anno.</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38100" marB="38100" anchor="ctr"/>
                </a:tc>
                <a:extLst>
                  <a:ext uri="{0D108BD9-81ED-4DB2-BD59-A6C34878D82A}">
                    <a16:rowId xmlns:a16="http://schemas.microsoft.com/office/drawing/2014/main" val="1971898407"/>
                  </a:ext>
                </a:extLst>
              </a:tr>
            </a:tbl>
          </a:graphicData>
        </a:graphic>
      </p:graphicFrame>
      <p:pic>
        <p:nvPicPr>
          <p:cNvPr id="1030" name="Immagine 12">
            <a:extLst>
              <a:ext uri="{FF2B5EF4-FFF2-40B4-BE49-F238E27FC236}">
                <a16:creationId xmlns:a16="http://schemas.microsoft.com/office/drawing/2014/main" id="{0F30D7FA-52E5-45BA-BACF-F1DE34DACF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5622" y="3159294"/>
            <a:ext cx="590258" cy="590258"/>
          </a:xfrm>
          <a:prstGeom prst="rect">
            <a:avLst/>
          </a:prstGeom>
          <a:noFill/>
          <a:extLst>
            <a:ext uri="{909E8E84-426E-40DD-AFC4-6F175D3DCCD1}">
              <a14:hiddenFill xmlns:a14="http://schemas.microsoft.com/office/drawing/2010/main">
                <a:solidFill>
                  <a:srgbClr val="FFFFFF"/>
                </a:solidFill>
              </a14:hiddenFill>
            </a:ext>
          </a:extLst>
        </p:spPr>
      </p:pic>
      <p:sp>
        <p:nvSpPr>
          <p:cNvPr id="6" name="Sottotitolo 2">
            <a:extLst>
              <a:ext uri="{FF2B5EF4-FFF2-40B4-BE49-F238E27FC236}">
                <a16:creationId xmlns:a16="http://schemas.microsoft.com/office/drawing/2014/main" id="{B4E8A231-6A6F-47BC-8337-89E5735E1F2E}"/>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15</a:t>
            </a:fld>
            <a:endParaRPr lang="it" i="1" dirty="0"/>
          </a:p>
        </p:txBody>
      </p:sp>
    </p:spTree>
    <p:extLst>
      <p:ext uri="{BB962C8B-B14F-4D97-AF65-F5344CB8AC3E}">
        <p14:creationId xmlns:p14="http://schemas.microsoft.com/office/powerpoint/2010/main" val="1477795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044B0A4C-698C-43EF-8C06-00CA423E0878}"/>
              </a:ext>
            </a:extLst>
          </p:cNvPr>
          <p:cNvSpPr txBox="1">
            <a:spLocks/>
          </p:cNvSpPr>
          <p:nvPr/>
        </p:nvSpPr>
        <p:spPr>
          <a:xfrm>
            <a:off x="1057275" y="1043667"/>
            <a:ext cx="10058400" cy="1447799"/>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lvl="0" indent="0" algn="just">
              <a:lnSpc>
                <a:spcPct val="107000"/>
              </a:lnSpc>
              <a:spcAft>
                <a:spcPts val="800"/>
              </a:spcAft>
              <a:buSzPts val="1000"/>
              <a:buNone/>
              <a:tabLst>
                <a:tab pos="457200" algn="l"/>
              </a:tabLst>
            </a:pPr>
            <a:r>
              <a:rPr lang="it-IT" sz="1300" dirty="0">
                <a:solidFill>
                  <a:srgbClr val="4A4A4A"/>
                </a:solidFill>
                <a:latin typeface="+mj-lt"/>
                <a:ea typeface="Times New Roman" panose="02020603050405020304" pitchFamily="18" charset="0"/>
                <a:cs typeface="Times New Roman" panose="02020603050405020304" pitchFamily="18" charset="0"/>
              </a:rPr>
              <a:t>I</a:t>
            </a:r>
            <a:r>
              <a:rPr lang="it-IT" sz="1300" dirty="0">
                <a:solidFill>
                  <a:srgbClr val="4A4A4A"/>
                </a:solidFill>
                <a:effectLst/>
                <a:latin typeface="+mj-lt"/>
                <a:ea typeface="Times New Roman" panose="02020603050405020304" pitchFamily="18" charset="0"/>
                <a:cs typeface="Times New Roman" panose="02020603050405020304" pitchFamily="18" charset="0"/>
              </a:rPr>
              <a:t>n </a:t>
            </a:r>
            <a:r>
              <a:rPr lang="it-IT" sz="1300" b="1" dirty="0">
                <a:solidFill>
                  <a:srgbClr val="4A4A4A"/>
                </a:solidFill>
                <a:effectLst/>
                <a:latin typeface="+mj-lt"/>
                <a:ea typeface="Times New Roman" panose="02020603050405020304" pitchFamily="18" charset="0"/>
                <a:cs typeface="Times New Roman" panose="02020603050405020304" pitchFamily="18" charset="0"/>
              </a:rPr>
              <a:t>Nota integrativa dovranno essere motivate le ragioni</a:t>
            </a:r>
            <a:r>
              <a:rPr lang="it-IT" sz="1300" dirty="0">
                <a:solidFill>
                  <a:srgbClr val="4A4A4A"/>
                </a:solidFill>
                <a:effectLst/>
                <a:latin typeface="+mj-lt"/>
                <a:ea typeface="Times New Roman" panose="02020603050405020304" pitchFamily="18" charset="0"/>
                <a:cs typeface="Times New Roman" panose="02020603050405020304" pitchFamily="18" charset="0"/>
              </a:rPr>
              <a:t> dell'applicazione della deroga la </a:t>
            </a:r>
            <a:r>
              <a:rPr lang="it-IT" sz="1300" b="1" dirty="0">
                <a:solidFill>
                  <a:srgbClr val="4A4A4A"/>
                </a:solidFill>
                <a:effectLst/>
                <a:latin typeface="+mj-lt"/>
                <a:ea typeface="Times New Roman" panose="02020603050405020304" pitchFamily="18" charset="0"/>
                <a:cs typeface="Times New Roman" panose="02020603050405020304" pitchFamily="18" charset="0"/>
              </a:rPr>
              <a:t>quantificazione degli ammortamenti non contabilizzati indicandone l'influenza sulla rappresentazione della situazione patrimoniale/finanziaria e del risultato d'esercizio</a:t>
            </a:r>
            <a:r>
              <a:rPr lang="it-IT" sz="1300" dirty="0">
                <a:solidFill>
                  <a:srgbClr val="4A4A4A"/>
                </a:solidFill>
                <a:effectLst/>
                <a:latin typeface="+mj-lt"/>
                <a:ea typeface="Times New Roman" panose="02020603050405020304" pitchFamily="18" charset="0"/>
                <a:cs typeface="Times New Roman" panose="02020603050405020304" pitchFamily="18" charset="0"/>
              </a:rPr>
              <a:t> nonché dell'iscrizione e dell'importo della corrispondente riserva indisponibile.</a:t>
            </a: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marL="0" indent="0" algn="just">
              <a:lnSpc>
                <a:spcPct val="107000"/>
              </a:lnSpc>
              <a:buNone/>
            </a:pPr>
            <a:r>
              <a:rPr lang="it-IT" sz="1300" b="1" u="sng" dirty="0">
                <a:solidFill>
                  <a:srgbClr val="4A4A4A"/>
                </a:solidFill>
                <a:effectLst/>
                <a:latin typeface="+mj-lt"/>
                <a:ea typeface="Times New Roman" panose="02020603050405020304" pitchFamily="18" charset="0"/>
                <a:cs typeface="Times New Roman" panose="02020603050405020304" pitchFamily="18" charset="0"/>
              </a:rPr>
              <a:t>Aspetti fiscali</a:t>
            </a:r>
          </a:p>
          <a:p>
            <a:pPr marL="0" indent="0" algn="just">
              <a:lnSpc>
                <a:spcPct val="107000"/>
              </a:lnSpc>
              <a:spcAft>
                <a:spcPts val="800"/>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Ai sensi del comma 7-quinquies, </a:t>
            </a:r>
            <a:r>
              <a:rPr lang="it-IT" sz="1300" u="sng" dirty="0">
                <a:solidFill>
                  <a:srgbClr val="0079A3"/>
                </a:solidFill>
                <a:effectLst/>
                <a:latin typeface="+mj-lt"/>
                <a:ea typeface="Times New Roman" panose="02020603050405020304" pitchFamily="18" charset="0"/>
                <a:cs typeface="Times New Roman" panose="02020603050405020304" pitchFamily="18" charset="0"/>
                <a:hlinkClick r:id="rId2"/>
              </a:rPr>
              <a:t>articolo 60, D.L n. 104/2020</a:t>
            </a:r>
            <a:r>
              <a:rPr lang="it-IT" sz="1300" dirty="0">
                <a:solidFill>
                  <a:srgbClr val="4A4A4A"/>
                </a:solidFill>
                <a:effectLst/>
                <a:latin typeface="+mj-lt"/>
                <a:ea typeface="Times New Roman" panose="02020603050405020304" pitchFamily="18" charset="0"/>
                <a:cs typeface="Times New Roman" panose="02020603050405020304" pitchFamily="18" charset="0"/>
              </a:rPr>
              <a:t> (Decreto Agosto) la sospensione degli ammortamenti </a:t>
            </a:r>
            <a:r>
              <a:rPr lang="it-IT" sz="1300" b="1" dirty="0">
                <a:solidFill>
                  <a:srgbClr val="4A4A4A"/>
                </a:solidFill>
                <a:effectLst/>
                <a:latin typeface="+mj-lt"/>
                <a:ea typeface="Times New Roman" panose="02020603050405020304" pitchFamily="18" charset="0"/>
                <a:cs typeface="Times New Roman" panose="02020603050405020304" pitchFamily="18" charset="0"/>
              </a:rPr>
              <a:t>non si riflette sulla determinazione del reddito e del valore della produzione ai fini IRAP</a:t>
            </a:r>
            <a:r>
              <a:rPr lang="it-IT" sz="1300" dirty="0">
                <a:solidFill>
                  <a:srgbClr val="4A4A4A"/>
                </a:solidFill>
                <a:effectLst/>
                <a:latin typeface="+mj-lt"/>
                <a:ea typeface="Times New Roman" panose="02020603050405020304" pitchFamily="18" charset="0"/>
                <a:cs typeface="Times New Roman" panose="02020603050405020304" pitchFamily="18" charset="0"/>
              </a:rPr>
              <a:t>.</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Infatti, per i soggetti che si avvalgono della predetta facoltà è </a:t>
            </a:r>
            <a:r>
              <a:rPr lang="it-IT" sz="1300" b="1" dirty="0">
                <a:solidFill>
                  <a:srgbClr val="4A4A4A"/>
                </a:solidFill>
                <a:effectLst/>
                <a:latin typeface="+mj-lt"/>
                <a:ea typeface="Times New Roman" panose="02020603050405020304" pitchFamily="18" charset="0"/>
                <a:cs typeface="Times New Roman" panose="02020603050405020304" pitchFamily="18" charset="0"/>
              </a:rPr>
              <a:t>ammessa la deduzione </a:t>
            </a:r>
            <a:r>
              <a:rPr lang="it-IT" sz="1300" dirty="0">
                <a:solidFill>
                  <a:srgbClr val="4A4A4A"/>
                </a:solidFill>
                <a:effectLst/>
                <a:latin typeface="+mj-lt"/>
                <a:ea typeface="Times New Roman" panose="02020603050405020304" pitchFamily="18" charset="0"/>
                <a:cs typeface="Times New Roman" panose="02020603050405020304" pitchFamily="18" charset="0"/>
              </a:rPr>
              <a:t>della quota di ammortamento sospesa alle stesse condizioni e con gli stessi limiti previsti</a:t>
            </a:r>
            <a:endParaRPr lang="it-IT" sz="1300" dirty="0">
              <a:effectLst/>
              <a:latin typeface="+mj-lt"/>
              <a:ea typeface="Calibri" panose="020F0502020204030204" pitchFamily="34" charset="0"/>
              <a:cs typeface="Times New Roman" panose="02020603050405020304" pitchFamily="18" charset="0"/>
            </a:endParaRPr>
          </a:p>
          <a:p>
            <a:pPr marL="342900" lvl="0" indent="-342900" algn="just">
              <a:lnSpc>
                <a:spcPct val="107000"/>
              </a:lnSpc>
              <a:spcBef>
                <a:spcPts val="0"/>
              </a:spcBef>
              <a:buSzPts val="1000"/>
              <a:buFont typeface="+mj-lt"/>
              <a:buAutoNum type="arabicPeriod"/>
              <a:tabLst>
                <a:tab pos="457200" algn="l"/>
              </a:tabLst>
            </a:pPr>
            <a:r>
              <a:rPr lang="it-IT" sz="1300" dirty="0">
                <a:solidFill>
                  <a:srgbClr val="4A4A4A"/>
                </a:solidFill>
                <a:effectLst/>
                <a:latin typeface="+mj-lt"/>
                <a:ea typeface="Times New Roman" panose="02020603050405020304" pitchFamily="18" charset="0"/>
                <a:cs typeface="Times New Roman" panose="02020603050405020304" pitchFamily="18" charset="0"/>
              </a:rPr>
              <a:t>dagli </a:t>
            </a:r>
            <a:r>
              <a:rPr lang="it-IT" sz="1300" u="sng" dirty="0">
                <a:solidFill>
                  <a:srgbClr val="0079A3"/>
                </a:solidFill>
                <a:effectLst/>
                <a:latin typeface="+mj-lt"/>
                <a:ea typeface="Times New Roman" panose="02020603050405020304" pitchFamily="18" charset="0"/>
                <a:cs typeface="Times New Roman" panose="02020603050405020304" pitchFamily="18" charset="0"/>
                <a:hlinkClick r:id="rId3"/>
              </a:rPr>
              <a:t>articoli </a:t>
            </a:r>
            <a:r>
              <a:rPr lang="it-IT" sz="1300" b="1" u="sng" dirty="0">
                <a:solidFill>
                  <a:srgbClr val="0079A3"/>
                </a:solidFill>
                <a:effectLst/>
                <a:latin typeface="+mj-lt"/>
                <a:ea typeface="Times New Roman" panose="02020603050405020304" pitchFamily="18" charset="0"/>
                <a:cs typeface="Times New Roman" panose="02020603050405020304" pitchFamily="18" charset="0"/>
                <a:hlinkClick r:id="rId3"/>
              </a:rPr>
              <a:t>102</a:t>
            </a:r>
            <a:r>
              <a:rPr lang="it-IT" sz="1300" b="1" dirty="0">
                <a:solidFill>
                  <a:srgbClr val="4A4A4A"/>
                </a:solidFill>
                <a:effectLst/>
                <a:latin typeface="+mj-lt"/>
                <a:ea typeface="Times New Roman" panose="02020603050405020304" pitchFamily="18" charset="0"/>
                <a:cs typeface="Times New Roman" panose="02020603050405020304" pitchFamily="18" charset="0"/>
              </a:rPr>
              <a:t>,</a:t>
            </a:r>
            <a:r>
              <a:rPr lang="it-IT" sz="1300" b="1" u="sng" dirty="0">
                <a:solidFill>
                  <a:srgbClr val="0079A3"/>
                </a:solidFill>
                <a:effectLst/>
                <a:latin typeface="+mj-lt"/>
                <a:ea typeface="Times New Roman" panose="02020603050405020304" pitchFamily="18" charset="0"/>
                <a:cs typeface="Times New Roman" panose="02020603050405020304" pitchFamily="18" charset="0"/>
                <a:hlinkClick r:id="rId4"/>
              </a:rPr>
              <a:t>102-bis</a:t>
            </a:r>
            <a:r>
              <a:rPr lang="it-IT" sz="1300" b="1" dirty="0">
                <a:solidFill>
                  <a:srgbClr val="4A4A4A"/>
                </a:solidFill>
                <a:effectLst/>
                <a:latin typeface="+mj-lt"/>
                <a:ea typeface="Times New Roman" panose="02020603050405020304" pitchFamily="18" charset="0"/>
                <a:cs typeface="Times New Roman" panose="02020603050405020304" pitchFamily="18" charset="0"/>
              </a:rPr>
              <a:t> e </a:t>
            </a:r>
            <a:r>
              <a:rPr lang="it-IT" sz="1300" b="1" u="sng" dirty="0">
                <a:solidFill>
                  <a:srgbClr val="0079A3"/>
                </a:solidFill>
                <a:effectLst/>
                <a:latin typeface="+mj-lt"/>
                <a:ea typeface="Times New Roman" panose="02020603050405020304" pitchFamily="18" charset="0"/>
                <a:cs typeface="Times New Roman" panose="02020603050405020304" pitchFamily="18" charset="0"/>
                <a:hlinkClick r:id="rId5"/>
              </a:rPr>
              <a:t>103, TUIR</a:t>
            </a:r>
            <a:r>
              <a:rPr lang="it-IT" sz="1300" dirty="0">
                <a:solidFill>
                  <a:srgbClr val="4A4A4A"/>
                </a:solidFill>
                <a:effectLst/>
                <a:latin typeface="+mj-lt"/>
                <a:ea typeface="Times New Roman" panose="02020603050405020304" pitchFamily="18" charset="0"/>
                <a:cs typeface="Times New Roman" panose="02020603050405020304" pitchFamily="18" charset="0"/>
              </a:rPr>
              <a:t> per le imposte sui redditi;</a:t>
            </a: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marL="342900" lvl="0" indent="-342900" algn="just">
              <a:lnSpc>
                <a:spcPct val="107000"/>
              </a:lnSpc>
              <a:spcBef>
                <a:spcPts val="0"/>
              </a:spcBef>
              <a:buSzPts val="1000"/>
              <a:buFont typeface="+mj-lt"/>
              <a:buAutoNum type="arabicPeriod"/>
              <a:tabLst>
                <a:tab pos="457200" algn="l"/>
              </a:tabLst>
            </a:pPr>
            <a:r>
              <a:rPr lang="it-IT" sz="1300" dirty="0">
                <a:solidFill>
                  <a:srgbClr val="4A4A4A"/>
                </a:solidFill>
                <a:effectLst/>
                <a:latin typeface="+mj-lt"/>
                <a:ea typeface="Times New Roman" panose="02020603050405020304" pitchFamily="18" charset="0"/>
                <a:cs typeface="Times New Roman" panose="02020603050405020304" pitchFamily="18" charset="0"/>
              </a:rPr>
              <a:t>dagli articoli </a:t>
            </a:r>
            <a:r>
              <a:rPr lang="it-IT" sz="1300" b="1" dirty="0">
                <a:solidFill>
                  <a:srgbClr val="4A4A4A"/>
                </a:solidFill>
                <a:effectLst/>
                <a:latin typeface="+mj-lt"/>
                <a:ea typeface="Times New Roman" panose="02020603050405020304" pitchFamily="18" charset="0"/>
                <a:cs typeface="Times New Roman" panose="02020603050405020304" pitchFamily="18" charset="0"/>
              </a:rPr>
              <a:t>5,5-bis, 6 e 7, </a:t>
            </a:r>
            <a:r>
              <a:rPr lang="it-IT" sz="1300" b="1" dirty="0" err="1">
                <a:solidFill>
                  <a:srgbClr val="4A4A4A"/>
                </a:solidFill>
                <a:effectLst/>
                <a:latin typeface="+mj-lt"/>
                <a:ea typeface="Times New Roman" panose="02020603050405020304" pitchFamily="18" charset="0"/>
                <a:cs typeface="Times New Roman" panose="02020603050405020304" pitchFamily="18" charset="0"/>
              </a:rPr>
              <a:t>D.Lgs.</a:t>
            </a:r>
            <a:r>
              <a:rPr lang="it-IT" sz="1300" b="1" dirty="0">
                <a:solidFill>
                  <a:srgbClr val="4A4A4A"/>
                </a:solidFill>
                <a:effectLst/>
                <a:latin typeface="+mj-lt"/>
                <a:ea typeface="Times New Roman" panose="02020603050405020304" pitchFamily="18" charset="0"/>
                <a:cs typeface="Times New Roman" panose="02020603050405020304" pitchFamily="18" charset="0"/>
              </a:rPr>
              <a:t> n. 446/97</a:t>
            </a:r>
            <a:r>
              <a:rPr lang="it-IT" sz="1300" dirty="0">
                <a:solidFill>
                  <a:srgbClr val="4A4A4A"/>
                </a:solidFill>
                <a:effectLst/>
                <a:latin typeface="+mj-lt"/>
                <a:ea typeface="Times New Roman" panose="02020603050405020304" pitchFamily="18" charset="0"/>
                <a:cs typeface="Times New Roman" panose="02020603050405020304" pitchFamily="18" charset="0"/>
              </a:rPr>
              <a:t>ai fini IRAP (quindi anche per il metodo da bilancio);</a:t>
            </a: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300" b="1" dirty="0">
                <a:solidFill>
                  <a:srgbClr val="4A4A4A"/>
                </a:solidFill>
                <a:effectLst/>
                <a:latin typeface="+mj-lt"/>
                <a:ea typeface="Times New Roman" panose="02020603050405020304" pitchFamily="18" charset="0"/>
                <a:cs typeface="Times New Roman" panose="02020603050405020304" pitchFamily="18" charset="0"/>
              </a:rPr>
              <a:t>a prescindere dall'imputazione a Conto economico</a:t>
            </a:r>
            <a:r>
              <a:rPr lang="it-IT" sz="1300" dirty="0">
                <a:solidFill>
                  <a:srgbClr val="4A4A4A"/>
                </a:solidFill>
                <a:effectLst/>
                <a:latin typeface="+mj-lt"/>
                <a:ea typeface="Times New Roman" panose="02020603050405020304" pitchFamily="18" charset="0"/>
                <a:cs typeface="Times New Roman" panose="02020603050405020304" pitchFamily="18" charset="0"/>
              </a:rPr>
              <a:t>.</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2AFDDA6C-01A9-448F-9BDB-BB1991890C37}"/>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16</a:t>
            </a:fld>
            <a:endParaRPr lang="it" i="1" dirty="0"/>
          </a:p>
        </p:txBody>
      </p:sp>
    </p:spTree>
    <p:extLst>
      <p:ext uri="{BB962C8B-B14F-4D97-AF65-F5344CB8AC3E}">
        <p14:creationId xmlns:p14="http://schemas.microsoft.com/office/powerpoint/2010/main" val="3280801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BE4D378B-038E-48B9-86D1-3F4306448859}"/>
              </a:ext>
            </a:extLst>
          </p:cNvPr>
          <p:cNvSpPr txBox="1">
            <a:spLocks/>
          </p:cNvSpPr>
          <p:nvPr/>
        </p:nvSpPr>
        <p:spPr>
          <a:xfrm>
            <a:off x="1057275" y="1052994"/>
            <a:ext cx="10058400" cy="1447799"/>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7000"/>
              </a:lnSpc>
              <a:spcAft>
                <a:spcPts val="800"/>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In altre parole è applicabile l'</a:t>
            </a:r>
            <a:r>
              <a:rPr lang="it-IT" sz="1300" u="sng" dirty="0">
                <a:solidFill>
                  <a:srgbClr val="0079A3"/>
                </a:solidFill>
                <a:effectLst/>
                <a:latin typeface="+mj-lt"/>
                <a:ea typeface="Times New Roman" panose="02020603050405020304" pitchFamily="18" charset="0"/>
                <a:cs typeface="Times New Roman" panose="02020603050405020304" pitchFamily="18" charset="0"/>
                <a:hlinkClick r:id="rId2"/>
              </a:rPr>
              <a:t>art. 109, comma 4, lett. b), TUIR</a:t>
            </a:r>
            <a:r>
              <a:rPr lang="it-IT" sz="1300" dirty="0">
                <a:solidFill>
                  <a:srgbClr val="4A4A4A"/>
                </a:solidFill>
                <a:effectLst/>
                <a:latin typeface="+mj-lt"/>
                <a:ea typeface="Times New Roman" panose="02020603050405020304" pitchFamily="18" charset="0"/>
                <a:cs typeface="Times New Roman" panose="02020603050405020304" pitchFamily="18" charset="0"/>
              </a:rPr>
              <a:t> che prevede una deroga alla disposizione per cui le spese/altri componenti negativi non sono ammessi in deduzione se e nella misura in cui non sono imputati a Conto economico nell'esercizio di competenza. </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A tal fine dovrà essere effettuata una </a:t>
            </a:r>
            <a:r>
              <a:rPr lang="it-IT" sz="1300" b="1" dirty="0">
                <a:solidFill>
                  <a:srgbClr val="4A4A4A"/>
                </a:solidFill>
                <a:effectLst/>
                <a:latin typeface="+mj-lt"/>
                <a:ea typeface="Times New Roman" panose="02020603050405020304" pitchFamily="18" charset="0"/>
                <a:cs typeface="Times New Roman" panose="02020603050405020304" pitchFamily="18" charset="0"/>
              </a:rPr>
              <a:t>variazione in diminuzione</a:t>
            </a:r>
            <a:r>
              <a:rPr lang="it-IT" sz="1300" dirty="0">
                <a:solidFill>
                  <a:srgbClr val="4A4A4A"/>
                </a:solidFill>
                <a:effectLst/>
                <a:latin typeface="+mj-lt"/>
                <a:ea typeface="Times New Roman" panose="02020603050405020304" pitchFamily="18" charset="0"/>
                <a:cs typeface="Times New Roman" panose="02020603050405020304" pitchFamily="18" charset="0"/>
              </a:rPr>
              <a:t> nel </a:t>
            </a:r>
            <a:r>
              <a:rPr lang="it-IT" sz="1300" dirty="0" err="1">
                <a:solidFill>
                  <a:srgbClr val="4A4A4A"/>
                </a:solidFill>
                <a:effectLst/>
                <a:latin typeface="+mj-lt"/>
                <a:ea typeface="Times New Roman" panose="02020603050405020304" pitchFamily="18" charset="0"/>
                <a:cs typeface="Times New Roman" panose="02020603050405020304" pitchFamily="18" charset="0"/>
              </a:rPr>
              <a:t>mod</a:t>
            </a:r>
            <a:r>
              <a:rPr lang="it-IT" sz="1300" dirty="0">
                <a:solidFill>
                  <a:srgbClr val="4A4A4A"/>
                </a:solidFill>
                <a:effectLst/>
                <a:latin typeface="+mj-lt"/>
                <a:ea typeface="Times New Roman" panose="02020603050405020304" pitchFamily="18" charset="0"/>
                <a:cs typeface="Times New Roman" panose="02020603050405020304" pitchFamily="18" charset="0"/>
              </a:rPr>
              <a:t>. REDDITI 2022 pari alla quota di ammortamento 2021 non imputata a Conto economico ovvero pari alla differenza tra la quota di ammortamento 2021 che sarebbe stata imputata a Conto economico e quella effettivamente contabilizzata. </a:t>
            </a:r>
          </a:p>
          <a:p>
            <a:pPr marL="0" indent="0" algn="just">
              <a:lnSpc>
                <a:spcPct val="107000"/>
              </a:lnSpc>
              <a:spcAft>
                <a:spcPts val="800"/>
              </a:spcAft>
              <a:buNone/>
            </a:pPr>
            <a:endParaRPr lang="it-IT" sz="1300" dirty="0">
              <a:solidFill>
                <a:srgbClr val="4A4A4A"/>
              </a:solidFill>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solidFill>
                <a:srgbClr val="4A4A4A"/>
              </a:solidFill>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L'impresa che ha applicato la sospensione degli ammortamenti a livello civilistico potrà comunque seguire la medesima impostazione anche ai fini fiscali; in questo caso non saranno dedotte le quote d'ammortamento fiscale.</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p:txBody>
      </p:sp>
      <p:graphicFrame>
        <p:nvGraphicFramePr>
          <p:cNvPr id="6" name="Tabella 5">
            <a:extLst>
              <a:ext uri="{FF2B5EF4-FFF2-40B4-BE49-F238E27FC236}">
                <a16:creationId xmlns:a16="http://schemas.microsoft.com/office/drawing/2014/main" id="{8556399B-3CE1-4595-B1FA-17AB89FCC03B}"/>
              </a:ext>
            </a:extLst>
          </p:cNvPr>
          <p:cNvGraphicFramePr>
            <a:graphicFrameLocks noGrp="1"/>
          </p:cNvGraphicFramePr>
          <p:nvPr>
            <p:extLst>
              <p:ext uri="{D42A27DB-BD31-4B8C-83A1-F6EECF244321}">
                <p14:modId xmlns:p14="http://schemas.microsoft.com/office/powerpoint/2010/main" val="1659234595"/>
              </p:ext>
            </p:extLst>
          </p:nvPr>
        </p:nvGraphicFramePr>
        <p:xfrm>
          <a:off x="1947667" y="2973249"/>
          <a:ext cx="8315325" cy="653225"/>
        </p:xfrm>
        <a:graphic>
          <a:graphicData uri="http://schemas.openxmlformats.org/drawingml/2006/table">
            <a:tbl>
              <a:tblPr firstRow="1" firstCol="1" bandRow="1">
                <a:tableStyleId>{5C22544A-7EE6-4342-B048-85BDC9FD1C3A}</a:tableStyleId>
              </a:tblPr>
              <a:tblGrid>
                <a:gridCol w="714375">
                  <a:extLst>
                    <a:ext uri="{9D8B030D-6E8A-4147-A177-3AD203B41FA5}">
                      <a16:colId xmlns:a16="http://schemas.microsoft.com/office/drawing/2014/main" val="877160380"/>
                    </a:ext>
                  </a:extLst>
                </a:gridCol>
                <a:gridCol w="7600950">
                  <a:extLst>
                    <a:ext uri="{9D8B030D-6E8A-4147-A177-3AD203B41FA5}">
                      <a16:colId xmlns:a16="http://schemas.microsoft.com/office/drawing/2014/main" val="4229829265"/>
                    </a:ext>
                  </a:extLst>
                </a:gridCol>
              </a:tblGrid>
              <a:tr h="0">
                <a:tc>
                  <a:txBody>
                    <a:bodyPr/>
                    <a:lstStyle/>
                    <a:p>
                      <a:pPr algn="ctr">
                        <a:lnSpc>
                          <a:spcPct val="107000"/>
                        </a:lnSpc>
                        <a:spcAft>
                          <a:spcPts val="800"/>
                        </a:spcAft>
                      </a:pPr>
                      <a:endParaRPr lang="it-IT" sz="120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endParaRPr>
                    </a:p>
                  </a:txBody>
                  <a:tcPr marL="95250" marR="95250" marT="38100" marB="38100" anchor="ctr"/>
                </a:tc>
                <a:tc>
                  <a:txBody>
                    <a:bodyPr/>
                    <a:lstStyle/>
                    <a:p>
                      <a:pPr algn="just">
                        <a:lnSpc>
                          <a:spcPct val="107000"/>
                        </a:lnSpc>
                        <a:spcBef>
                          <a:spcPts val="675"/>
                        </a:spcBef>
                        <a:spcAft>
                          <a:spcPts val="225"/>
                        </a:spcAft>
                      </a:pPr>
                      <a:r>
                        <a:rPr lang="it-IT" sz="1200" dirty="0">
                          <a:effectLst/>
                        </a:rPr>
                        <a:t>Infine, va rilevato che il disallineamento tra valore civilistico e fiscale comporta lo stanziamento di imposte differite passive, il cui riassorbimento si avrà nell'ultimo esercizio di ammortamento civilistico o, anticipatamente, se viene ceduto il cespite.</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38100" marB="38100" anchor="ctr"/>
                </a:tc>
                <a:extLst>
                  <a:ext uri="{0D108BD9-81ED-4DB2-BD59-A6C34878D82A}">
                    <a16:rowId xmlns:a16="http://schemas.microsoft.com/office/drawing/2014/main" val="1706185985"/>
                  </a:ext>
                </a:extLst>
              </a:tr>
            </a:tbl>
          </a:graphicData>
        </a:graphic>
      </p:graphicFrame>
      <p:pic>
        <p:nvPicPr>
          <p:cNvPr id="4097" name="Immagine 18">
            <a:extLst>
              <a:ext uri="{FF2B5EF4-FFF2-40B4-BE49-F238E27FC236}">
                <a16:creationId xmlns:a16="http://schemas.microsoft.com/office/drawing/2014/main" id="{833CEB80-8510-4962-A400-B76A39FDE5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0974" y="3010000"/>
            <a:ext cx="535635" cy="535635"/>
          </a:xfrm>
          <a:prstGeom prst="rect">
            <a:avLst/>
          </a:prstGeom>
          <a:noFill/>
          <a:extLst>
            <a:ext uri="{909E8E84-426E-40DD-AFC4-6F175D3DCCD1}">
              <a14:hiddenFill xmlns:a14="http://schemas.microsoft.com/office/drawing/2010/main">
                <a:solidFill>
                  <a:srgbClr val="FFFFFF"/>
                </a:solidFill>
              </a14:hiddenFill>
            </a:ext>
          </a:extLst>
        </p:spPr>
      </p:pic>
      <p:sp>
        <p:nvSpPr>
          <p:cNvPr id="7" name="Sottotitolo 2">
            <a:extLst>
              <a:ext uri="{FF2B5EF4-FFF2-40B4-BE49-F238E27FC236}">
                <a16:creationId xmlns:a16="http://schemas.microsoft.com/office/drawing/2014/main" id="{E5E7C8F8-AF82-4597-9282-2DE3DCFB4674}"/>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17</a:t>
            </a:fld>
            <a:endParaRPr lang="it" i="1" dirty="0"/>
          </a:p>
        </p:txBody>
      </p:sp>
    </p:spTree>
    <p:extLst>
      <p:ext uri="{BB962C8B-B14F-4D97-AF65-F5344CB8AC3E}">
        <p14:creationId xmlns:p14="http://schemas.microsoft.com/office/powerpoint/2010/main" val="1915290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10DA2B72-C982-4C8A-9DFC-0DFE1760C197}"/>
              </a:ext>
            </a:extLst>
          </p:cNvPr>
          <p:cNvSpPr txBox="1">
            <a:spLocks/>
          </p:cNvSpPr>
          <p:nvPr/>
        </p:nvSpPr>
        <p:spPr>
          <a:xfrm>
            <a:off x="1066800" y="709463"/>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Bef>
                <a:spcPts val="900"/>
              </a:spcBef>
              <a:spcAft>
                <a:spcPts val="300"/>
              </a:spcAft>
            </a:pPr>
            <a:r>
              <a:rPr lang="it-IT" sz="2800" b="1" cap="all" dirty="0">
                <a:effectLst/>
                <a:ea typeface="Times New Roman" panose="02020603050405020304" pitchFamily="18" charset="0"/>
                <a:cs typeface="Arial" panose="020B0604020202020204" pitchFamily="34" charset="0"/>
              </a:rPr>
              <a:t>ESTENSIONE DEL TERMINE PER IL PAGAMENTO DELLE CARTELLE DI PAGAMENTO</a:t>
            </a:r>
          </a:p>
        </p:txBody>
      </p:sp>
      <p:sp>
        <p:nvSpPr>
          <p:cNvPr id="4" name="Segnaposto contenuto 2">
            <a:extLst>
              <a:ext uri="{FF2B5EF4-FFF2-40B4-BE49-F238E27FC236}">
                <a16:creationId xmlns:a16="http://schemas.microsoft.com/office/drawing/2014/main" id="{9DCA896D-A92C-45F2-BF34-042D7A05CF3B}"/>
              </a:ext>
            </a:extLst>
          </p:cNvPr>
          <p:cNvSpPr txBox="1">
            <a:spLocks/>
          </p:cNvSpPr>
          <p:nvPr/>
        </p:nvSpPr>
        <p:spPr>
          <a:xfrm>
            <a:off x="1057275" y="1846103"/>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7000"/>
              </a:lnSpc>
              <a:spcAft>
                <a:spcPts val="800"/>
              </a:spcAft>
              <a:buNone/>
            </a:pPr>
            <a:r>
              <a:rPr lang="it-IT" sz="1300" b="1" u="sng" dirty="0">
                <a:solidFill>
                  <a:srgbClr val="4A4A4A"/>
                </a:solidFill>
                <a:effectLst/>
                <a:latin typeface="+mj-lt"/>
                <a:ea typeface="Times New Roman" panose="02020603050405020304" pitchFamily="18" charset="0"/>
                <a:cs typeface="Times New Roman" panose="02020603050405020304" pitchFamily="18" charset="0"/>
              </a:rPr>
              <a:t>Articolo 1, comma 913 Legge di Bilancio 2022</a:t>
            </a:r>
          </a:p>
          <a:p>
            <a:pPr marL="0" indent="0" algn="just">
              <a:lnSpc>
                <a:spcPct val="107000"/>
              </a:lnSpc>
              <a:spcAft>
                <a:spcPts val="1125"/>
              </a:spcAft>
              <a:buNone/>
            </a:pPr>
            <a:r>
              <a:rPr lang="it-IT" sz="1300" dirty="0">
                <a:solidFill>
                  <a:srgbClr val="454545"/>
                </a:solidFill>
                <a:effectLst/>
                <a:latin typeface="+mj-lt"/>
                <a:ea typeface="Times New Roman" panose="02020603050405020304" pitchFamily="18" charset="0"/>
                <a:cs typeface="Times New Roman" panose="02020603050405020304" pitchFamily="18" charset="0"/>
              </a:rPr>
              <a:t>È stato esteso a </a:t>
            </a:r>
            <a:r>
              <a:rPr lang="it-IT" sz="1300" b="1" dirty="0">
                <a:solidFill>
                  <a:srgbClr val="454545"/>
                </a:solidFill>
                <a:effectLst/>
                <a:latin typeface="+mj-lt"/>
                <a:ea typeface="Times New Roman" panose="02020603050405020304" pitchFamily="18" charset="0"/>
                <a:cs typeface="Times New Roman" panose="02020603050405020304" pitchFamily="18" charset="0"/>
              </a:rPr>
              <a:t>180 giorni</a:t>
            </a:r>
            <a:r>
              <a:rPr lang="it-IT" sz="1300" dirty="0">
                <a:solidFill>
                  <a:srgbClr val="454545"/>
                </a:solidFill>
                <a:effectLst/>
                <a:latin typeface="+mj-lt"/>
                <a:ea typeface="Times New Roman" panose="02020603050405020304" pitchFamily="18" charset="0"/>
                <a:cs typeface="Times New Roman" panose="02020603050405020304" pitchFamily="18" charset="0"/>
              </a:rPr>
              <a:t> il termine (ordinariamente pari a 60 giorni) per il </a:t>
            </a:r>
            <a:r>
              <a:rPr lang="it-IT" sz="1300" b="1" dirty="0">
                <a:solidFill>
                  <a:srgbClr val="454545"/>
                </a:solidFill>
                <a:effectLst/>
                <a:latin typeface="+mj-lt"/>
                <a:ea typeface="Times New Roman" panose="02020603050405020304" pitchFamily="18" charset="0"/>
                <a:cs typeface="Times New Roman" panose="02020603050405020304" pitchFamily="18" charset="0"/>
              </a:rPr>
              <a:t>pagamento delle cartelle di pagamento notificate dal 1° gennaio al 31 marzo 2022</a:t>
            </a:r>
            <a:r>
              <a:rPr lang="it-IT" sz="1300" dirty="0">
                <a:solidFill>
                  <a:srgbClr val="454545"/>
                </a:solidFill>
                <a:effectLst/>
                <a:latin typeface="+mj-lt"/>
                <a:ea typeface="Times New Roman" panose="02020603050405020304" pitchFamily="18" charset="0"/>
                <a:cs typeface="Times New Roman" panose="02020603050405020304" pitchFamily="18" charset="0"/>
              </a:rPr>
              <a:t>. Si ricorda che il </a:t>
            </a:r>
            <a:r>
              <a:rPr lang="it-IT" sz="1300" b="1" dirty="0">
                <a:solidFill>
                  <a:srgbClr val="454545"/>
                </a:solidFill>
                <a:effectLst/>
                <a:latin typeface="+mj-lt"/>
                <a:ea typeface="Times New Roman" panose="02020603050405020304" pitchFamily="18" charset="0"/>
                <a:cs typeface="Times New Roman" panose="02020603050405020304" pitchFamily="18" charset="0"/>
              </a:rPr>
              <a:t>Decreto fiscale</a:t>
            </a:r>
            <a:r>
              <a:rPr lang="it-IT" sz="1300" dirty="0">
                <a:solidFill>
                  <a:srgbClr val="454545"/>
                </a:solidFill>
                <a:effectLst/>
                <a:latin typeface="+mj-lt"/>
                <a:ea typeface="Times New Roman" panose="02020603050405020304" pitchFamily="18" charset="0"/>
                <a:cs typeface="Times New Roman" panose="02020603050405020304" pitchFamily="18" charset="0"/>
              </a:rPr>
              <a:t> ha già previsto un analogo differimento per le </a:t>
            </a:r>
            <a:r>
              <a:rPr lang="it-IT" sz="1300" b="1" dirty="0">
                <a:solidFill>
                  <a:srgbClr val="454545"/>
                </a:solidFill>
                <a:effectLst/>
                <a:latin typeface="+mj-lt"/>
                <a:ea typeface="Times New Roman" panose="02020603050405020304" pitchFamily="18" charset="0"/>
                <a:cs typeface="Times New Roman" panose="02020603050405020304" pitchFamily="18" charset="0"/>
              </a:rPr>
              <a:t>cartelle notificate nel periodo 01.09.2021-31.12.2021</a:t>
            </a:r>
            <a:r>
              <a:rPr lang="it-IT" sz="1300" dirty="0">
                <a:solidFill>
                  <a:srgbClr val="454545"/>
                </a:solidFill>
                <a:effectLst/>
                <a:latin typeface="+mj-lt"/>
                <a:ea typeface="Times New Roman" panose="02020603050405020304" pitchFamily="18" charset="0"/>
                <a:cs typeface="Times New Roman" panose="02020603050405020304" pitchFamily="18" charset="0"/>
              </a:rPr>
              <a:t>.</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1125"/>
              </a:spcAft>
              <a:buNone/>
            </a:pPr>
            <a:r>
              <a:rPr lang="it-IT" sz="1300" dirty="0">
                <a:solidFill>
                  <a:srgbClr val="454545"/>
                </a:solidFill>
                <a:effectLst/>
                <a:latin typeface="+mj-lt"/>
                <a:ea typeface="Times New Roman" panose="02020603050405020304" pitchFamily="18" charset="0"/>
                <a:cs typeface="Times New Roman" panose="02020603050405020304" pitchFamily="18" charset="0"/>
              </a:rPr>
              <a:t>Si ricorda che il maggior termine di 180 </a:t>
            </a:r>
            <a:r>
              <a:rPr lang="it-IT" sz="1300" b="1" dirty="0">
                <a:solidFill>
                  <a:srgbClr val="454545"/>
                </a:solidFill>
                <a:effectLst/>
                <a:latin typeface="+mj-lt"/>
                <a:ea typeface="Times New Roman" panose="02020603050405020304" pitchFamily="18" charset="0"/>
                <a:cs typeface="Times New Roman" panose="02020603050405020304" pitchFamily="18" charset="0"/>
              </a:rPr>
              <a:t>non</a:t>
            </a:r>
            <a:r>
              <a:rPr lang="it-IT" sz="1300" dirty="0">
                <a:solidFill>
                  <a:srgbClr val="454545"/>
                </a:solidFill>
                <a:effectLst/>
                <a:latin typeface="+mj-lt"/>
                <a:ea typeface="Times New Roman" panose="02020603050405020304" pitchFamily="18" charset="0"/>
                <a:cs typeface="Times New Roman" panose="02020603050405020304" pitchFamily="18" charset="0"/>
              </a:rPr>
              <a:t> trova applicazione:</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1125"/>
              </a:spcAft>
              <a:buNone/>
            </a:pPr>
            <a:r>
              <a:rPr lang="it-IT" sz="1300" dirty="0">
                <a:solidFill>
                  <a:srgbClr val="454545"/>
                </a:solidFill>
                <a:effectLst/>
                <a:latin typeface="+mj-lt"/>
                <a:ea typeface="Times New Roman" panose="02020603050405020304" pitchFamily="18" charset="0"/>
                <a:cs typeface="Times New Roman" panose="02020603050405020304" pitchFamily="18" charset="0"/>
              </a:rPr>
              <a:t>– ai fini del </a:t>
            </a:r>
            <a:r>
              <a:rPr lang="it-IT" sz="1300" b="1" dirty="0">
                <a:solidFill>
                  <a:srgbClr val="454545"/>
                </a:solidFill>
                <a:effectLst/>
                <a:latin typeface="+mj-lt"/>
                <a:ea typeface="Times New Roman" panose="02020603050405020304" pitchFamily="18" charset="0"/>
                <a:cs typeface="Times New Roman" panose="02020603050405020304" pitchFamily="18" charset="0"/>
              </a:rPr>
              <a:t>calcolo del termine per il ricorso</a:t>
            </a:r>
            <a:r>
              <a:rPr lang="it-IT" sz="1300" dirty="0">
                <a:solidFill>
                  <a:srgbClr val="454545"/>
                </a:solidFill>
                <a:effectLst/>
                <a:latin typeface="+mj-lt"/>
                <a:ea typeface="Times New Roman" panose="02020603050405020304" pitchFamily="18" charset="0"/>
                <a:cs typeface="Times New Roman" panose="02020603050405020304" pitchFamily="18" charset="0"/>
              </a:rPr>
              <a:t> (che va comunque presentato entro 60 giorni dalla notifica),</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1125"/>
              </a:spcAft>
              <a:buNone/>
            </a:pPr>
            <a:r>
              <a:rPr lang="it-IT" sz="1300" dirty="0">
                <a:solidFill>
                  <a:srgbClr val="454545"/>
                </a:solidFill>
                <a:effectLst/>
                <a:latin typeface="+mj-lt"/>
                <a:ea typeface="Times New Roman" panose="02020603050405020304" pitchFamily="18" charset="0"/>
                <a:cs typeface="Times New Roman" panose="02020603050405020304" pitchFamily="18" charset="0"/>
              </a:rPr>
              <a:t>– per il </a:t>
            </a:r>
            <a:r>
              <a:rPr lang="it-IT" sz="1300" b="1" dirty="0">
                <a:solidFill>
                  <a:srgbClr val="454545"/>
                </a:solidFill>
                <a:effectLst/>
                <a:latin typeface="+mj-lt"/>
                <a:ea typeface="Times New Roman" panose="02020603050405020304" pitchFamily="18" charset="0"/>
                <a:cs typeface="Times New Roman" panose="02020603050405020304" pitchFamily="18" charset="0"/>
              </a:rPr>
              <a:t>pagamento degli avvisi di addebito Inps </a:t>
            </a:r>
            <a:r>
              <a:rPr lang="it-IT" sz="1300" dirty="0">
                <a:solidFill>
                  <a:srgbClr val="454545"/>
                </a:solidFill>
                <a:effectLst/>
                <a:latin typeface="+mj-lt"/>
                <a:ea typeface="Times New Roman" panose="02020603050405020304" pitchFamily="18" charset="0"/>
                <a:cs typeface="Times New Roman" panose="02020603050405020304" pitchFamily="18" charset="0"/>
              </a:rPr>
              <a:t>(Messaggio Inps n. 4131 del 24.11.2021),</a:t>
            </a:r>
            <a:endParaRPr lang="it-IT" sz="1300" dirty="0">
              <a:effectLst/>
              <a:latin typeface="+mj-lt"/>
              <a:ea typeface="Calibri" panose="020F0502020204030204" pitchFamily="34" charset="0"/>
              <a:cs typeface="Times New Roman" panose="02020603050405020304" pitchFamily="18" charset="0"/>
            </a:endParaRPr>
          </a:p>
          <a:p>
            <a:pPr marL="0" indent="0">
              <a:buNone/>
            </a:pPr>
            <a:r>
              <a:rPr lang="it-IT" sz="1300" dirty="0">
                <a:solidFill>
                  <a:srgbClr val="454545"/>
                </a:solidFill>
                <a:effectLst/>
                <a:latin typeface="+mj-lt"/>
                <a:ea typeface="Times New Roman" panose="02020603050405020304" pitchFamily="18" charset="0"/>
              </a:rPr>
              <a:t>–  in caso di </a:t>
            </a:r>
            <a:r>
              <a:rPr lang="it-IT" sz="1300" b="1" dirty="0">
                <a:solidFill>
                  <a:srgbClr val="454545"/>
                </a:solidFill>
                <a:effectLst/>
                <a:latin typeface="+mj-lt"/>
                <a:ea typeface="Times New Roman" panose="02020603050405020304" pitchFamily="18" charset="0"/>
              </a:rPr>
              <a:t>ingiunzioni di pagamento notificate dagli enti territoriali</a:t>
            </a:r>
            <a:r>
              <a:rPr lang="it-IT" sz="1300" dirty="0">
                <a:solidFill>
                  <a:srgbClr val="454545"/>
                </a:solidFill>
                <a:effectLst/>
                <a:latin typeface="+mj-lt"/>
                <a:ea typeface="Times New Roman" panose="02020603050405020304" pitchFamily="18" charset="0"/>
              </a:rPr>
              <a:t>.</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b="1" u="sng"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80A5F80C-048C-46F3-BC6A-ABC343583DF7}"/>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18</a:t>
            </a:fld>
            <a:endParaRPr lang="it" i="1" dirty="0"/>
          </a:p>
        </p:txBody>
      </p:sp>
    </p:spTree>
    <p:extLst>
      <p:ext uri="{BB962C8B-B14F-4D97-AF65-F5344CB8AC3E}">
        <p14:creationId xmlns:p14="http://schemas.microsoft.com/office/powerpoint/2010/main" val="2610532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845C7ED3-B375-4982-8505-4BCEE14A8923}"/>
              </a:ext>
            </a:extLst>
          </p:cNvPr>
          <p:cNvSpPr txBox="1">
            <a:spLocks/>
          </p:cNvSpPr>
          <p:nvPr/>
        </p:nvSpPr>
        <p:spPr>
          <a:xfrm>
            <a:off x="1066800" y="2595219"/>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a:lnSpc>
                <a:spcPct val="107000"/>
              </a:lnSpc>
              <a:spcAft>
                <a:spcPts val="800"/>
              </a:spcAft>
            </a:pPr>
            <a:r>
              <a:rPr lang="it-IT" sz="1800" b="1" dirty="0">
                <a:ea typeface="Calibri" panose="020F0502020204030204" pitchFamily="34" charset="0"/>
                <a:cs typeface="Times New Roman" panose="02020603050405020304" pitchFamily="18" charset="0"/>
              </a:rPr>
              <a:t>PROROGA DEL CREDITO D’IMPOSTA PER INVESTIMENTI IN BENI STRUMENTALI NUOVI «TRANSIZIONE 4»</a:t>
            </a:r>
            <a:br>
              <a:rPr lang="it-IT" sz="1800" b="1" dirty="0">
                <a:ea typeface="Calibri" panose="020F0502020204030204" pitchFamily="34" charset="0"/>
                <a:cs typeface="Times New Roman" panose="02020603050405020304" pitchFamily="18" charset="0"/>
              </a:rPr>
            </a:br>
            <a:r>
              <a:rPr lang="it-IT" sz="1800" b="1" dirty="0">
                <a:ea typeface="Calibri" panose="020F0502020204030204" pitchFamily="34" charset="0"/>
                <a:cs typeface="Times New Roman" panose="02020603050405020304" pitchFamily="18" charset="0"/>
              </a:rPr>
              <a:t> </a:t>
            </a:r>
            <a:br>
              <a:rPr lang="it-IT" sz="1800" b="1" dirty="0">
                <a:ea typeface="Calibri" panose="020F0502020204030204" pitchFamily="34" charset="0"/>
                <a:cs typeface="Times New Roman" panose="02020603050405020304" pitchFamily="18" charset="0"/>
              </a:rPr>
            </a:br>
            <a:r>
              <a:rPr lang="it-IT" sz="1800" b="1" dirty="0">
                <a:ea typeface="Calibri" panose="020F0502020204030204" pitchFamily="34" charset="0"/>
                <a:cs typeface="Times New Roman" panose="02020603050405020304" pitchFamily="18" charset="0"/>
              </a:rPr>
              <a:t>LEGGE N. 234 DEL 30/12/2021 COMMI 44-45</a:t>
            </a:r>
            <a:br>
              <a:rPr lang="it-IT" sz="1800" dirty="0">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5" name="Sottotitolo 2">
            <a:extLst>
              <a:ext uri="{FF2B5EF4-FFF2-40B4-BE49-F238E27FC236}">
                <a16:creationId xmlns:a16="http://schemas.microsoft.com/office/drawing/2014/main" id="{D72A36FF-7CA6-4932-88B4-1377FFF304C5}"/>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19</a:t>
            </a:fld>
            <a:endParaRPr lang="it" i="1" dirty="0"/>
          </a:p>
        </p:txBody>
      </p:sp>
    </p:spTree>
    <p:extLst>
      <p:ext uri="{BB962C8B-B14F-4D97-AF65-F5344CB8AC3E}">
        <p14:creationId xmlns:p14="http://schemas.microsoft.com/office/powerpoint/2010/main" val="985238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6EBFEB-2DF1-437A-A089-D1A893653266}"/>
              </a:ext>
            </a:extLst>
          </p:cNvPr>
          <p:cNvSpPr>
            <a:spLocks noGrp="1"/>
          </p:cNvSpPr>
          <p:nvPr>
            <p:ph type="title"/>
          </p:nvPr>
        </p:nvSpPr>
        <p:spPr>
          <a:xfrm>
            <a:off x="1066800" y="2595219"/>
            <a:ext cx="10058400" cy="1371600"/>
          </a:xfrm>
        </p:spPr>
        <p:txBody>
          <a:bodyPr>
            <a:noAutofit/>
          </a:bodyPr>
          <a:lstStyle/>
          <a:p>
            <a:pPr algn="ctr">
              <a:lnSpc>
                <a:spcPct val="107000"/>
              </a:lnSpc>
              <a:spcAft>
                <a:spcPts val="800"/>
              </a:spcAft>
            </a:pPr>
            <a:r>
              <a:rPr lang="it-IT" sz="1800" b="1" dirty="0">
                <a:effectLst/>
                <a:ea typeface="Calibri" panose="020F0502020204030204" pitchFamily="34" charset="0"/>
                <a:cs typeface="Times New Roman" panose="02020603050405020304" pitchFamily="18" charset="0"/>
              </a:rPr>
              <a:t>RIFORMA DELL’IRPEF COMMI DA 2 A 4, ART. 1, L. 234/2021 (LEGGE DI BILANCIO 2022)</a:t>
            </a:r>
            <a:br>
              <a:rPr lang="it-IT" sz="1800" b="1" dirty="0">
                <a:effectLst/>
                <a:ea typeface="Calibri" panose="020F0502020204030204" pitchFamily="34" charset="0"/>
                <a:cs typeface="Times New Roman" panose="02020603050405020304" pitchFamily="18" charset="0"/>
              </a:rPr>
            </a:br>
            <a:r>
              <a:rPr lang="it-IT" sz="1800" b="1" dirty="0">
                <a:effectLst/>
                <a:ea typeface="Calibri" panose="020F0502020204030204" pitchFamily="34" charset="0"/>
                <a:cs typeface="Times New Roman" panose="02020603050405020304" pitchFamily="18" charset="0"/>
              </a:rPr>
              <a:t> </a:t>
            </a:r>
            <a:br>
              <a:rPr lang="it-IT" sz="1800" b="1" dirty="0">
                <a:effectLst/>
                <a:ea typeface="Calibri" panose="020F0502020204030204" pitchFamily="34" charset="0"/>
                <a:cs typeface="Times New Roman" panose="02020603050405020304" pitchFamily="18" charset="0"/>
              </a:rPr>
            </a:br>
            <a:r>
              <a:rPr lang="it-IT" sz="1800" b="1" dirty="0">
                <a:effectLst/>
                <a:ea typeface="Calibri" panose="020F0502020204030204" pitchFamily="34" charset="0"/>
                <a:cs typeface="Times New Roman" panose="02020603050405020304" pitchFamily="18" charset="0"/>
              </a:rPr>
              <a:t>ENTRATA IN VIGORE 1° GENNAIO 2022</a:t>
            </a:r>
            <a:br>
              <a:rPr lang="it-IT" sz="1800" b="1" dirty="0">
                <a:effectLst/>
                <a:ea typeface="Calibri" panose="020F0502020204030204" pitchFamily="34" charset="0"/>
                <a:cs typeface="Times New Roman" panose="02020603050405020304" pitchFamily="18" charset="0"/>
              </a:rPr>
            </a:br>
            <a:r>
              <a:rPr lang="it-IT" sz="1800" b="1" dirty="0">
                <a:effectLst/>
                <a:ea typeface="Calibri" panose="020F0502020204030204" pitchFamily="34" charset="0"/>
                <a:cs typeface="Times New Roman" panose="02020603050405020304" pitchFamily="18" charset="0"/>
              </a:rPr>
              <a:t> (ART. 22 DELLA LEGGE DI BILANCIO 2022)</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4" name="Sottotitolo 2">
            <a:extLst>
              <a:ext uri="{FF2B5EF4-FFF2-40B4-BE49-F238E27FC236}">
                <a16:creationId xmlns:a16="http://schemas.microsoft.com/office/drawing/2014/main" id="{51FA3896-3238-4832-A6CB-F539475603CB}"/>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a:t>
            </a:fld>
            <a:endParaRPr lang="it" i="1" dirty="0"/>
          </a:p>
        </p:txBody>
      </p:sp>
    </p:spTree>
    <p:extLst>
      <p:ext uri="{BB962C8B-B14F-4D97-AF65-F5344CB8AC3E}">
        <p14:creationId xmlns:p14="http://schemas.microsoft.com/office/powerpoint/2010/main" val="2407425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A50F12D7-A49E-4F43-B16B-1D85DA2B9501}"/>
              </a:ext>
            </a:extLst>
          </p:cNvPr>
          <p:cNvSpPr txBox="1">
            <a:spLocks/>
          </p:cNvSpPr>
          <p:nvPr/>
        </p:nvSpPr>
        <p:spPr>
          <a:xfrm>
            <a:off x="1057275" y="1043668"/>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7630" indent="0" algn="just">
              <a:lnSpc>
                <a:spcPct val="115000"/>
              </a:lnSpc>
              <a:spcAft>
                <a:spcPts val="800"/>
              </a:spcAft>
              <a:buNone/>
            </a:pPr>
            <a:r>
              <a:rPr lang="it-IT" sz="1300" b="1" u="sng" dirty="0">
                <a:effectLst/>
                <a:latin typeface="+mj-lt"/>
                <a:ea typeface="Times New Roman" panose="02020603050405020304" pitchFamily="18" charset="0"/>
                <a:cs typeface="Verdana" panose="020B0604030504040204" pitchFamily="34" charset="0"/>
              </a:rPr>
              <a:t>Normativa pregressa</a:t>
            </a:r>
          </a:p>
          <a:p>
            <a:pPr marL="87630" indent="0" algn="just">
              <a:lnSpc>
                <a:spcPct val="115000"/>
              </a:lnSpc>
              <a:spcAft>
                <a:spcPts val="800"/>
              </a:spcAft>
              <a:buNone/>
            </a:pPr>
            <a:r>
              <a:rPr lang="it-IT" sz="1300" dirty="0">
                <a:effectLst/>
                <a:latin typeface="+mj-lt"/>
                <a:ea typeface="Times New Roman" panose="02020603050405020304" pitchFamily="18" charset="0"/>
                <a:cs typeface="Verdana" panose="020B0604030504040204" pitchFamily="34" charset="0"/>
              </a:rPr>
              <a:t>La Legge n. 160 del 27 dicembre 2019, </a:t>
            </a:r>
            <a:r>
              <a:rPr lang="it-IT" sz="1300" b="1" dirty="0">
                <a:effectLst/>
                <a:latin typeface="+mj-lt"/>
                <a:ea typeface="Times New Roman" panose="02020603050405020304" pitchFamily="18" charset="0"/>
                <a:cs typeface="Verdana" panose="020B0604030504040204" pitchFamily="34" charset="0"/>
              </a:rPr>
              <a:t>Legge di Bilancio 2020 </a:t>
            </a:r>
            <a:r>
              <a:rPr lang="it-IT" sz="1300" dirty="0">
                <a:effectLst/>
                <a:latin typeface="+mj-lt"/>
                <a:ea typeface="Times New Roman" panose="02020603050405020304" pitchFamily="18" charset="0"/>
                <a:cs typeface="Verdana" panose="020B0604030504040204" pitchFamily="34" charset="0"/>
              </a:rPr>
              <a:t>(commi da 185 a 197), in luogo della proroga del maxi/iper ammortamento ha istituito un credito di imposta in favore delle imprese che dal 1° gennaio 2020 al 31 dicembre 2020 (30 giugno 2021 in caso di ordine accettato e acconto pagato almeno del 20% entro la data del 31 dicembre 2020) effettuano investimenti in beni strumentali nuovi.</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15000"/>
              </a:lnSpc>
              <a:spcAft>
                <a:spcPts val="800"/>
              </a:spcAft>
              <a:buNone/>
            </a:pPr>
            <a:r>
              <a:rPr lang="it-IT" sz="1300" dirty="0">
                <a:effectLst/>
                <a:latin typeface="+mj-lt"/>
                <a:ea typeface="Times New Roman" panose="02020603050405020304" pitchFamily="18" charset="0"/>
                <a:cs typeface="Verdana" panose="020B0604030504040204" pitchFamily="34" charset="0"/>
              </a:rPr>
              <a:t>L’art 1, commi da 1051 a 1063, Legge n.178 del 30 dicembre 2020, </a:t>
            </a:r>
            <a:r>
              <a:rPr lang="it-IT" sz="1300" b="1" dirty="0">
                <a:effectLst/>
                <a:latin typeface="+mj-lt"/>
                <a:ea typeface="Times New Roman" panose="02020603050405020304" pitchFamily="18" charset="0"/>
                <a:cs typeface="Verdana" panose="020B0604030504040204" pitchFamily="34" charset="0"/>
              </a:rPr>
              <a:t>Legge di Bilancio 2021 </a:t>
            </a:r>
            <a:r>
              <a:rPr lang="it-IT" sz="1300" dirty="0">
                <a:effectLst/>
                <a:latin typeface="+mj-lt"/>
                <a:ea typeface="Times New Roman" panose="02020603050405020304" pitchFamily="18" charset="0"/>
                <a:cs typeface="Verdana" panose="020B0604030504040204" pitchFamily="34" charset="0"/>
              </a:rPr>
              <a:t>ha introdotto in favore delle imprese un nuovo credito di imposta per le spese sostenute a titolo di </a:t>
            </a:r>
            <a:r>
              <a:rPr lang="it-IT" sz="1300" b="1" dirty="0">
                <a:effectLst/>
                <a:latin typeface="+mj-lt"/>
                <a:ea typeface="Times New Roman" panose="02020603050405020304" pitchFamily="18" charset="0"/>
                <a:cs typeface="Verdana" panose="020B0604030504040204" pitchFamily="34" charset="0"/>
              </a:rPr>
              <a:t>investimento in beni strumentali nuovi, destinati a strutture ubicate in Italia, effettuati dal 16 novembre 2020 al 31 dicembre 2022 , ovvero entro il 30 giugno 2023 ,</a:t>
            </a:r>
            <a:r>
              <a:rPr lang="it-IT" sz="1300" dirty="0">
                <a:effectLst/>
                <a:latin typeface="+mj-lt"/>
                <a:ea typeface="Times New Roman" panose="02020603050405020304" pitchFamily="18" charset="0"/>
                <a:cs typeface="Verdana" panose="020B0604030504040204" pitchFamily="34" charset="0"/>
              </a:rPr>
              <a:t> a condizione che entro la data del 31 dicembre 2022 il relativo ordine risulti accettato dal venditore e sia avvenuto il pagamento di acconti in misura pari al 20% del costo di acquisizione. In sostanza le nuove disposizioni ricalcano con alcune varianti quanto già previsto dalla legge di bilancio 2020 (commi da 185 a 197). Si segnala inoltre che per un breve periodo (16 novembre – 31 dicembre 2020 o 30 giugno 2021 a determinate condizioni) i due regimi si sovrappongono. </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b="1" u="sng"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B31405E2-D1D3-4C8B-A15D-19A1A9231741}"/>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20</a:t>
            </a:fld>
            <a:endParaRPr lang="it" i="1" dirty="0"/>
          </a:p>
        </p:txBody>
      </p:sp>
    </p:spTree>
    <p:extLst>
      <p:ext uri="{BB962C8B-B14F-4D97-AF65-F5344CB8AC3E}">
        <p14:creationId xmlns:p14="http://schemas.microsoft.com/office/powerpoint/2010/main" val="2937352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37B80222-5976-412E-AA9B-A29FF0F32AAE}"/>
              </a:ext>
            </a:extLst>
          </p:cNvPr>
          <p:cNvSpPr txBox="1">
            <a:spLocks/>
          </p:cNvSpPr>
          <p:nvPr/>
        </p:nvSpPr>
        <p:spPr>
          <a:xfrm>
            <a:off x="1057275" y="1052992"/>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7630" indent="0" algn="just">
              <a:lnSpc>
                <a:spcPct val="100000"/>
              </a:lnSpc>
              <a:spcAft>
                <a:spcPts val="800"/>
              </a:spcAft>
              <a:buNone/>
            </a:pPr>
            <a:r>
              <a:rPr lang="it-IT" sz="1300" b="1" dirty="0">
                <a:effectLst/>
                <a:latin typeface="+mj-lt"/>
                <a:ea typeface="Times New Roman" panose="02020603050405020304" pitchFamily="18" charset="0"/>
                <a:cs typeface="Verdana" panose="020B0604030504040204" pitchFamily="34" charset="0"/>
              </a:rPr>
              <a:t>BENI AGEVOLABILI</a:t>
            </a:r>
            <a:endParaRPr lang="it-IT" sz="1300" b="1" dirty="0">
              <a:latin typeface="+mj-lt"/>
              <a:ea typeface="Times New Roman" panose="02020603050405020304" pitchFamily="18" charset="0"/>
              <a:cs typeface="Times New Roman" panose="02020603050405020304" pitchFamily="18" charset="0"/>
            </a:endParaRPr>
          </a:p>
          <a:p>
            <a:pPr marL="87630" indent="0" algn="just">
              <a:lnSpc>
                <a:spcPct val="100000"/>
              </a:lnSpc>
              <a:spcBef>
                <a:spcPts val="0"/>
              </a:spcBef>
              <a:spcAft>
                <a:spcPts val="800"/>
              </a:spcAft>
              <a:buNone/>
            </a:pPr>
            <a:r>
              <a:rPr lang="it-IT" sz="1300" dirty="0">
                <a:effectLst/>
                <a:latin typeface="+mj-lt"/>
                <a:ea typeface="Times New Roman" panose="02020603050405020304" pitchFamily="18" charset="0"/>
                <a:cs typeface="Verdana" panose="020B0604030504040204" pitchFamily="34" charset="0"/>
              </a:rPr>
              <a:t>Ai sensi del comma 187, legge di bilancio 2020 e del comma 1053, Legge di Bilancio 2021 sono agevolabili </a:t>
            </a:r>
            <a:r>
              <a:rPr lang="it-IT" sz="1300" dirty="0">
                <a:latin typeface="+mj-lt"/>
                <a:ea typeface="Times New Roman" panose="02020603050405020304" pitchFamily="18" charset="0"/>
                <a:cs typeface="Verdana" panose="020B0604030504040204" pitchFamily="34" charset="0"/>
              </a:rPr>
              <a:t>altresì </a:t>
            </a:r>
            <a:r>
              <a:rPr lang="it-IT" sz="1300" dirty="0">
                <a:effectLst/>
                <a:latin typeface="+mj-lt"/>
                <a:ea typeface="Times New Roman" panose="02020603050405020304" pitchFamily="18" charset="0"/>
                <a:cs typeface="Verdana" panose="020B0604030504040204" pitchFamily="34" charset="0"/>
              </a:rPr>
              <a:t>gli investimenti in:</a:t>
            </a:r>
            <a:endParaRPr lang="it-IT" sz="1300" dirty="0">
              <a:effectLst/>
              <a:latin typeface="+mj-lt"/>
              <a:ea typeface="Calibri" panose="020F0502020204030204" pitchFamily="34" charset="0"/>
              <a:cs typeface="Times New Roman" panose="02020603050405020304" pitchFamily="18" charset="0"/>
            </a:endParaRPr>
          </a:p>
          <a:p>
            <a:pPr lvl="0" algn="just">
              <a:lnSpc>
                <a:spcPct val="100000"/>
              </a:lnSpc>
              <a:spcAft>
                <a:spcPts val="800"/>
              </a:spcAft>
              <a:buFont typeface="Arial" panose="020B0604020202020204" pitchFamily="34" charset="0"/>
              <a:buChar char="•"/>
            </a:pPr>
            <a:r>
              <a:rPr lang="it-IT" sz="1300" dirty="0">
                <a:effectLst/>
                <a:latin typeface="+mj-lt"/>
                <a:ea typeface="Times New Roman" panose="02020603050405020304" pitchFamily="18" charset="0"/>
                <a:cs typeface="Verdana" panose="020B0604030504040204" pitchFamily="34" charset="0"/>
              </a:rPr>
              <a:t>beni materiali nuovi strumentali all’esercizio di impresa (tra cui i beni materiali individuati dall’allegato A, legge n. 232/2016, beni funzionali alla trasformazione tecnologica e digitale delle imprese secondo il modello “industria 4.0”)</a:t>
            </a:r>
            <a:endParaRPr lang="it-IT" sz="1300" dirty="0">
              <a:effectLst/>
              <a:latin typeface="+mj-lt"/>
              <a:ea typeface="Calibri" panose="020F0502020204030204" pitchFamily="34" charset="0"/>
              <a:cs typeface="Symbol" panose="05050102010706020507" pitchFamily="18" charset="2"/>
            </a:endParaRPr>
          </a:p>
          <a:p>
            <a:pPr lvl="0" algn="just">
              <a:lnSpc>
                <a:spcPct val="100000"/>
              </a:lnSpc>
              <a:spcAft>
                <a:spcPts val="800"/>
              </a:spcAft>
              <a:buFont typeface="Arial" panose="020B0604020202020204" pitchFamily="34" charset="0"/>
              <a:buChar char="•"/>
            </a:pPr>
            <a:r>
              <a:rPr lang="it-IT" sz="1300" dirty="0">
                <a:effectLst/>
                <a:latin typeface="+mj-lt"/>
                <a:ea typeface="Times New Roman" panose="02020603050405020304" pitchFamily="18" charset="0"/>
                <a:cs typeface="Verdana" panose="020B0604030504040204" pitchFamily="34" charset="0"/>
              </a:rPr>
              <a:t>beni immateriali nuovi strumentali all’esercizio d’impresa. Sono quindi da considerarsi compresi i beni immateriali individuati dall’allegato B, legge n. 232/2016, ossia beni connessi ad investimenti in beni materiali secondo il modello “Industria impresa 4.0”</a:t>
            </a:r>
            <a:r>
              <a:rPr lang="it-IT" sz="1300" dirty="0">
                <a:latin typeface="+mj-lt"/>
                <a:ea typeface="Times New Roman" panose="02020603050405020304" pitchFamily="18" charset="0"/>
                <a:cs typeface="Verdana" panose="020B0604030504040204" pitchFamily="34" charset="0"/>
              </a:rPr>
              <a:t> </a:t>
            </a:r>
            <a:r>
              <a:rPr lang="it-IT" sz="1300" dirty="0">
                <a:effectLst/>
                <a:latin typeface="+mj-lt"/>
                <a:ea typeface="Times New Roman" panose="02020603050405020304" pitchFamily="18" charset="0"/>
                <a:cs typeface="Verdana" panose="020B0604030504040204" pitchFamily="34" charset="0"/>
              </a:rPr>
              <a:t> </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FF35CF42-15AA-4B14-933E-41ACDB7478E7}"/>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21</a:t>
            </a:fld>
            <a:endParaRPr lang="it" i="1" dirty="0"/>
          </a:p>
        </p:txBody>
      </p:sp>
    </p:spTree>
    <p:extLst>
      <p:ext uri="{BB962C8B-B14F-4D97-AF65-F5344CB8AC3E}">
        <p14:creationId xmlns:p14="http://schemas.microsoft.com/office/powerpoint/2010/main" val="2742057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4E92C296-C5DA-4079-A2D6-B40844FCD294}"/>
              </a:ext>
            </a:extLst>
          </p:cNvPr>
          <p:cNvSpPr txBox="1">
            <a:spLocks/>
          </p:cNvSpPr>
          <p:nvPr/>
        </p:nvSpPr>
        <p:spPr>
          <a:xfrm>
            <a:off x="1057275" y="1053007"/>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7630" indent="0" algn="just">
              <a:lnSpc>
                <a:spcPct val="100000"/>
              </a:lnSpc>
              <a:spcBef>
                <a:spcPts val="0"/>
              </a:spcBef>
              <a:spcAft>
                <a:spcPts val="800"/>
              </a:spcAft>
              <a:buNone/>
            </a:pPr>
            <a:r>
              <a:rPr lang="it-IT" sz="1300" b="1" dirty="0">
                <a:effectLst/>
                <a:latin typeface="+mj-lt"/>
                <a:ea typeface="Times New Roman" panose="02020603050405020304" pitchFamily="18" charset="0"/>
                <a:cs typeface="Verdana" panose="020B0604030504040204" pitchFamily="34" charset="0"/>
              </a:rPr>
              <a:t>BENI ESCLUSI</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Per espressa previsione normativa comma 187, Legge di Bilancio 2020 e comma 1053 Legge di Bilancio 2021 rimangono esclusi dall’agevolazione:</a:t>
            </a:r>
            <a:r>
              <a:rPr lang="it-IT" sz="1300" dirty="0">
                <a:latin typeface="+mj-lt"/>
                <a:ea typeface="Times New Roman" panose="02020603050405020304" pitchFamily="18" charset="0"/>
                <a:cs typeface="Times New Roman" panose="02020603050405020304" pitchFamily="18" charset="0"/>
              </a:rPr>
              <a:t> </a:t>
            </a:r>
          </a:p>
          <a:p>
            <a:pPr marL="87630" indent="0" algn="just">
              <a:lnSpc>
                <a:spcPct val="100000"/>
              </a:lnSpc>
              <a:spcBef>
                <a:spcPts val="0"/>
              </a:spcBef>
              <a:buNone/>
            </a:pPr>
            <a:endParaRPr lang="it-IT" sz="1300" dirty="0">
              <a:effectLst/>
              <a:latin typeface="+mj-lt"/>
              <a:ea typeface="Times New Roman" panose="02020603050405020304" pitchFamily="18" charset="0"/>
              <a:cs typeface="Times New Roman" panose="02020603050405020304" pitchFamily="18" charset="0"/>
            </a:endParaRPr>
          </a:p>
          <a:p>
            <a:pPr lvl="1" algn="just">
              <a:spcBef>
                <a:spcPts val="0"/>
              </a:spcBef>
            </a:pPr>
            <a:r>
              <a:rPr lang="it-IT" sz="1300" dirty="0">
                <a:effectLst/>
                <a:latin typeface="+mj-lt"/>
                <a:ea typeface="Times New Roman" panose="02020603050405020304" pitchFamily="18" charset="0"/>
                <a:cs typeface="Verdana" panose="020B0604030504040204" pitchFamily="34" charset="0"/>
              </a:rPr>
              <a:t>i beni di cui all’art 164 , comma 1, TUIR, ossia:</a:t>
            </a:r>
            <a:endParaRPr lang="it-IT" sz="1300" dirty="0">
              <a:effectLst/>
              <a:latin typeface="+mj-lt"/>
              <a:ea typeface="Calibri" panose="020F0502020204030204" pitchFamily="34" charset="0"/>
              <a:cs typeface="Times New Roman" panose="02020603050405020304" pitchFamily="18" charset="0"/>
            </a:endParaRPr>
          </a:p>
          <a:p>
            <a:pPr lvl="2" algn="just">
              <a:spcBef>
                <a:spcPts val="0"/>
              </a:spcBef>
            </a:pPr>
            <a:r>
              <a:rPr lang="it-IT" sz="1300" dirty="0">
                <a:effectLst/>
                <a:latin typeface="+mj-lt"/>
                <a:ea typeface="Times New Roman" panose="02020603050405020304" pitchFamily="18" charset="0"/>
                <a:cs typeface="Verdana" panose="020B0604030504040204" pitchFamily="34" charset="0"/>
              </a:rPr>
              <a:t>i veicoli esclusivamente strumentali all’attività di impresa e ad uso pubblico</a:t>
            </a:r>
            <a:endParaRPr lang="it-IT" sz="1300" dirty="0">
              <a:effectLst/>
              <a:latin typeface="+mj-lt"/>
              <a:ea typeface="Calibri" panose="020F0502020204030204" pitchFamily="34" charset="0"/>
              <a:cs typeface="Symbol" panose="05050102010706020507" pitchFamily="18" charset="2"/>
            </a:endParaRPr>
          </a:p>
          <a:p>
            <a:pPr lvl="2" algn="just">
              <a:spcBef>
                <a:spcPts val="0"/>
              </a:spcBef>
            </a:pPr>
            <a:r>
              <a:rPr lang="it-IT" sz="1300" dirty="0">
                <a:effectLst/>
                <a:latin typeface="+mj-lt"/>
                <a:ea typeface="Times New Roman" panose="02020603050405020304" pitchFamily="18" charset="0"/>
                <a:cs typeface="Verdana" panose="020B0604030504040204" pitchFamily="34" charset="0"/>
              </a:rPr>
              <a:t>i veicoli non utilizzati esclusivamente come strumentali o non adibiti ad uso pubblico per i quali è previstala deducibilità limitata dei costi (20%);</a:t>
            </a:r>
            <a:endParaRPr lang="it-IT" sz="1300" dirty="0">
              <a:effectLst/>
              <a:latin typeface="+mj-lt"/>
              <a:ea typeface="Calibri" panose="020F0502020204030204" pitchFamily="34" charset="0"/>
              <a:cs typeface="Symbol" panose="05050102010706020507" pitchFamily="18" charset="2"/>
            </a:endParaRPr>
          </a:p>
          <a:p>
            <a:pPr lvl="2" algn="just">
              <a:spcBef>
                <a:spcPts val="0"/>
              </a:spcBef>
            </a:pPr>
            <a:r>
              <a:rPr lang="it-IT" sz="1300" dirty="0">
                <a:effectLst/>
                <a:latin typeface="+mj-lt"/>
                <a:ea typeface="Times New Roman" panose="02020603050405020304" pitchFamily="18" charset="0"/>
                <a:cs typeface="Verdana" panose="020B0604030504040204" pitchFamily="34" charset="0"/>
              </a:rPr>
              <a:t>i veicoli dati in uso promiscuo ai dipendenti per la maggior parte del periodo di imposta, per i quali è prevista la deducibilità limitata dei costi (70%);</a:t>
            </a:r>
            <a:endParaRPr lang="it-IT" sz="1300" dirty="0">
              <a:latin typeface="+mj-lt"/>
              <a:ea typeface="Times New Roman" panose="02020603050405020304" pitchFamily="18" charset="0"/>
              <a:cs typeface="Verdana" panose="020B0604030504040204" pitchFamily="34" charset="0"/>
            </a:endParaRPr>
          </a:p>
          <a:p>
            <a:pPr algn="just">
              <a:lnSpc>
                <a:spcPct val="100000"/>
              </a:lnSpc>
              <a:spcBef>
                <a:spcPts val="0"/>
              </a:spcBef>
            </a:pPr>
            <a:endParaRPr lang="it-IT" sz="1300" dirty="0">
              <a:effectLst/>
              <a:latin typeface="+mj-lt"/>
              <a:ea typeface="Times New Roman" panose="02020603050405020304" pitchFamily="18" charset="0"/>
              <a:cs typeface="Verdana" panose="020B0604030504040204" pitchFamily="34" charset="0"/>
            </a:endParaRPr>
          </a:p>
          <a:p>
            <a:pPr marL="87630" indent="0" algn="just">
              <a:lnSpc>
                <a:spcPct val="100000"/>
              </a:lnSpc>
              <a:spcBef>
                <a:spcPts val="0"/>
              </a:spcBef>
              <a:buNone/>
            </a:pPr>
            <a:r>
              <a:rPr lang="it-IT" sz="1300" dirty="0">
                <a:latin typeface="+mj-lt"/>
                <a:ea typeface="Times New Roman" panose="02020603050405020304" pitchFamily="18" charset="0"/>
                <a:cs typeface="Verdana" panose="020B0604030504040204" pitchFamily="34" charset="0"/>
              </a:rPr>
              <a:t>C</a:t>
            </a:r>
            <a:r>
              <a:rPr lang="it-IT" sz="1300" dirty="0">
                <a:effectLst/>
                <a:latin typeface="+mj-lt"/>
                <a:ea typeface="Times New Roman" panose="02020603050405020304" pitchFamily="18" charset="0"/>
                <a:cs typeface="Verdana" panose="020B0604030504040204" pitchFamily="34" charset="0"/>
              </a:rPr>
              <a:t>onsiderato l’art. 164, comma 1, TUIR:</a:t>
            </a:r>
          </a:p>
          <a:p>
            <a:pPr lvl="1" algn="just">
              <a:spcBef>
                <a:spcPts val="0"/>
              </a:spcBef>
            </a:pPr>
            <a:r>
              <a:rPr lang="it-IT" dirty="0">
                <a:effectLst/>
                <a:latin typeface="+mj-lt"/>
                <a:ea typeface="Times New Roman" panose="02020603050405020304" pitchFamily="18" charset="0"/>
                <a:cs typeface="Verdana" panose="020B0604030504040204" pitchFamily="34" charset="0"/>
              </a:rPr>
              <a:t>i beni per i quali il decreto del Ministro delle Finanze 31 dicembre 1988 ha stabilito un coefficiente di ammortamento inferiore al 6,5% (es. linee di trasporto energia elettrica serbatoi acqua gas, ecc.);</a:t>
            </a:r>
            <a:endParaRPr lang="it-IT" dirty="0">
              <a:effectLst/>
              <a:latin typeface="+mj-lt"/>
              <a:ea typeface="Calibri" panose="020F0502020204030204" pitchFamily="34" charset="0"/>
              <a:cs typeface="Symbol" panose="05050102010706020507" pitchFamily="18" charset="2"/>
            </a:endParaRPr>
          </a:p>
          <a:p>
            <a:pPr lvl="1" algn="just">
              <a:spcBef>
                <a:spcPts val="0"/>
              </a:spcBef>
            </a:pPr>
            <a:r>
              <a:rPr lang="it-IT" dirty="0">
                <a:effectLst/>
                <a:latin typeface="+mj-lt"/>
                <a:ea typeface="Times New Roman" panose="02020603050405020304" pitchFamily="18" charset="0"/>
                <a:cs typeface="Verdana" panose="020B0604030504040204" pitchFamily="34" charset="0"/>
              </a:rPr>
              <a:t>i fabbricati e le costruzioni;</a:t>
            </a:r>
            <a:endParaRPr lang="it-IT" dirty="0">
              <a:effectLst/>
              <a:latin typeface="+mj-lt"/>
              <a:ea typeface="Calibri" panose="020F0502020204030204" pitchFamily="34" charset="0"/>
              <a:cs typeface="Symbol" panose="05050102010706020507" pitchFamily="18" charset="2"/>
            </a:endParaRPr>
          </a:p>
          <a:p>
            <a:pPr marL="27432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 </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2CBE6363-3867-4C37-B466-2161D56EBB6A}"/>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22</a:t>
            </a:fld>
            <a:endParaRPr lang="it" i="1" dirty="0"/>
          </a:p>
        </p:txBody>
      </p:sp>
    </p:spTree>
    <p:extLst>
      <p:ext uri="{BB962C8B-B14F-4D97-AF65-F5344CB8AC3E}">
        <p14:creationId xmlns:p14="http://schemas.microsoft.com/office/powerpoint/2010/main" val="17951289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F666524B-8D32-416F-87A3-0B524207006B}"/>
              </a:ext>
            </a:extLst>
          </p:cNvPr>
          <p:cNvSpPr txBox="1">
            <a:spLocks/>
          </p:cNvSpPr>
          <p:nvPr/>
        </p:nvSpPr>
        <p:spPr>
          <a:xfrm>
            <a:off x="1057275" y="1052998"/>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7630" indent="0" algn="just">
              <a:lnSpc>
                <a:spcPct val="100000"/>
              </a:lnSpc>
              <a:spcBef>
                <a:spcPts val="0"/>
              </a:spcBef>
              <a:buNone/>
            </a:pPr>
            <a:r>
              <a:rPr lang="it-IT" sz="1300" b="1" dirty="0">
                <a:effectLst/>
                <a:latin typeface="+mj-lt"/>
                <a:ea typeface="Times New Roman" panose="02020603050405020304" pitchFamily="18" charset="0"/>
                <a:cs typeface="Verdana" panose="020B0604030504040204" pitchFamily="34" charset="0"/>
              </a:rPr>
              <a:t>SOGGETTI INTERESSATI</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Entrambe le discipline (comma 1051 Legge di Bilancio 2021) prevedono che possano accedere al credito di imposta in esame:</a:t>
            </a:r>
            <a:endParaRPr lang="it-IT" sz="1300" dirty="0">
              <a:effectLst/>
              <a:latin typeface="+mj-lt"/>
              <a:ea typeface="Calibri" panose="020F0502020204030204" pitchFamily="34" charset="0"/>
              <a:cs typeface="Times New Roman" panose="02020603050405020304" pitchFamily="18" charset="0"/>
            </a:endParaRPr>
          </a:p>
          <a:p>
            <a:pPr lvl="1" algn="just">
              <a:spcBef>
                <a:spcPts val="0"/>
              </a:spcBef>
              <a:buSzPts val="1200"/>
            </a:pPr>
            <a:r>
              <a:rPr lang="it-IT" dirty="0">
                <a:latin typeface="+mj-lt"/>
                <a:ea typeface="Times New Roman" panose="02020603050405020304" pitchFamily="18" charset="0"/>
                <a:cs typeface="Verdana" panose="020B0604030504040204" pitchFamily="34" charset="0"/>
              </a:rPr>
              <a:t>l</a:t>
            </a:r>
            <a:r>
              <a:rPr lang="it-IT" dirty="0">
                <a:effectLst/>
                <a:latin typeface="+mj-lt"/>
                <a:ea typeface="Times New Roman" panose="02020603050405020304" pitchFamily="18" charset="0"/>
                <a:cs typeface="Verdana" panose="020B0604030504040204" pitchFamily="34" charset="0"/>
              </a:rPr>
              <a:t>e imprese residenti nel territorio dello Stato;</a:t>
            </a:r>
            <a:endParaRPr lang="it-IT" dirty="0">
              <a:effectLst/>
              <a:latin typeface="+mj-lt"/>
              <a:ea typeface="Calibri" panose="020F0502020204030204" pitchFamily="34" charset="0"/>
              <a:cs typeface="Symbol" panose="05050102010706020507" pitchFamily="18" charset="2"/>
            </a:endParaRPr>
          </a:p>
          <a:p>
            <a:pPr lvl="1" algn="just">
              <a:spcBef>
                <a:spcPts val="0"/>
              </a:spcBef>
              <a:buSzPts val="1200"/>
            </a:pPr>
            <a:r>
              <a:rPr lang="it-IT" dirty="0">
                <a:latin typeface="+mj-lt"/>
                <a:ea typeface="Times New Roman" panose="02020603050405020304" pitchFamily="18" charset="0"/>
                <a:cs typeface="Verdana" panose="020B0604030504040204" pitchFamily="34" charset="0"/>
              </a:rPr>
              <a:t>l</a:t>
            </a:r>
            <a:r>
              <a:rPr lang="it-IT" dirty="0">
                <a:effectLst/>
                <a:latin typeface="+mj-lt"/>
                <a:ea typeface="Times New Roman" panose="02020603050405020304" pitchFamily="18" charset="0"/>
                <a:cs typeface="Verdana" panose="020B0604030504040204" pitchFamily="34" charset="0"/>
              </a:rPr>
              <a:t>e stabili organizzazioni di soggetti non residenti;</a:t>
            </a:r>
            <a:endParaRPr lang="it-IT" dirty="0">
              <a:effectLst/>
              <a:latin typeface="+mj-lt"/>
              <a:ea typeface="Calibri" panose="020F0502020204030204" pitchFamily="34" charset="0"/>
              <a:cs typeface="Symbol" panose="05050102010706020507" pitchFamily="18" charset="2"/>
            </a:endParaRPr>
          </a:p>
          <a:p>
            <a:pPr marL="8763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di qualsiasi settore economico, indipendentemente dalla forma giuridica e dal regime fiscale di determinazione del reddito, a condizione che:</a:t>
            </a:r>
            <a:endParaRPr lang="it-IT" sz="1300" dirty="0">
              <a:effectLst/>
              <a:latin typeface="+mj-lt"/>
              <a:ea typeface="Calibri" panose="020F0502020204030204" pitchFamily="34" charset="0"/>
              <a:cs typeface="Times New Roman" panose="02020603050405020304" pitchFamily="18" charset="0"/>
            </a:endParaRPr>
          </a:p>
          <a:p>
            <a:pPr lvl="1" algn="just">
              <a:spcBef>
                <a:spcPts val="0"/>
              </a:spcBef>
              <a:buSzPts val="1200"/>
            </a:pPr>
            <a:r>
              <a:rPr lang="it-IT" dirty="0">
                <a:effectLst/>
                <a:latin typeface="+mj-lt"/>
                <a:ea typeface="Times New Roman" panose="02020603050405020304" pitchFamily="18" charset="0"/>
                <a:cs typeface="Verdana" panose="020B0604030504040204" pitchFamily="34" charset="0"/>
              </a:rPr>
              <a:t>sia rispettata la normativa sulla sicurezza nei luoghi;</a:t>
            </a:r>
            <a:endParaRPr lang="it-IT" dirty="0">
              <a:effectLst/>
              <a:latin typeface="+mj-lt"/>
              <a:ea typeface="Calibri" panose="020F0502020204030204" pitchFamily="34" charset="0"/>
              <a:cs typeface="Symbol" panose="05050102010706020507" pitchFamily="18" charset="2"/>
            </a:endParaRPr>
          </a:p>
          <a:p>
            <a:pPr lvl="1" algn="just">
              <a:spcBef>
                <a:spcPts val="0"/>
              </a:spcBef>
              <a:buSzPts val="1200"/>
            </a:pPr>
            <a:r>
              <a:rPr lang="it-IT" dirty="0">
                <a:effectLst/>
                <a:latin typeface="+mj-lt"/>
                <a:ea typeface="Times New Roman" panose="02020603050405020304" pitchFamily="18" charset="0"/>
                <a:cs typeface="Verdana" panose="020B0604030504040204" pitchFamily="34" charset="0"/>
              </a:rPr>
              <a:t>siano stati versati i contributi previdenziali ed assistenziali in favore dei lavoratori.</a:t>
            </a:r>
            <a:endParaRPr lang="it-IT" dirty="0">
              <a:effectLst/>
              <a:latin typeface="+mj-lt"/>
              <a:ea typeface="Calibri" panose="020F0502020204030204" pitchFamily="34" charset="0"/>
              <a:cs typeface="Symbol" panose="05050102010706020507" pitchFamily="18" charset="2"/>
            </a:endParaRPr>
          </a:p>
          <a:p>
            <a:pPr marL="27432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 </a:t>
            </a:r>
            <a:endParaRPr lang="it-IT" sz="1300" dirty="0">
              <a:effectLst/>
              <a:latin typeface="+mj-lt"/>
              <a:ea typeface="Calibri" panose="020F0502020204030204" pitchFamily="34" charset="0"/>
              <a:cs typeface="Times New Roman" panose="02020603050405020304" pitchFamily="18" charset="0"/>
            </a:endParaRPr>
          </a:p>
          <a:p>
            <a:pPr marL="45720" indent="0" algn="just">
              <a:lnSpc>
                <a:spcPct val="100000"/>
              </a:lnSpc>
              <a:spcBef>
                <a:spcPts val="0"/>
              </a:spcBef>
              <a:buNone/>
            </a:pPr>
            <a:endParaRPr lang="it-IT" sz="1300" b="1" dirty="0">
              <a:effectLst/>
              <a:latin typeface="+mj-lt"/>
              <a:ea typeface="Times New Roman" panose="02020603050405020304" pitchFamily="18" charset="0"/>
              <a:cs typeface="Verdana" panose="020B0604030504040204" pitchFamily="34" charset="0"/>
            </a:endParaRPr>
          </a:p>
          <a:p>
            <a:pPr marL="45720" indent="0" algn="just">
              <a:lnSpc>
                <a:spcPct val="100000"/>
              </a:lnSpc>
              <a:spcBef>
                <a:spcPts val="0"/>
              </a:spcBef>
              <a:buNone/>
            </a:pPr>
            <a:r>
              <a:rPr lang="it-IT" sz="1300" b="1" dirty="0">
                <a:effectLst/>
                <a:latin typeface="+mj-lt"/>
                <a:ea typeface="Times New Roman" panose="02020603050405020304" pitchFamily="18" charset="0"/>
                <a:cs typeface="Verdana" panose="020B0604030504040204" pitchFamily="34" charset="0"/>
              </a:rPr>
              <a:t>SOGGETTI ESCLUSI</a:t>
            </a:r>
            <a:endParaRPr lang="it-IT" sz="1300" b="1" dirty="0">
              <a:latin typeface="+mj-lt"/>
              <a:ea typeface="Times New Roman" panose="02020603050405020304" pitchFamily="18" charset="0"/>
              <a:cs typeface="Times New Roman" panose="02020603050405020304" pitchFamily="18" charset="0"/>
            </a:endParaRPr>
          </a:p>
          <a:p>
            <a:pPr marL="4572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A norma del comma 1052, Legge di Bilancio 2021, sono esclusi dalle agevolazioni dalle agevolazioni le imprese:</a:t>
            </a:r>
            <a:endParaRPr lang="it-IT" sz="1300" dirty="0">
              <a:effectLst/>
              <a:latin typeface="+mj-lt"/>
              <a:ea typeface="Calibri" panose="020F0502020204030204" pitchFamily="34" charset="0"/>
              <a:cs typeface="Times New Roman" panose="02020603050405020304" pitchFamily="18" charset="0"/>
            </a:endParaRPr>
          </a:p>
          <a:p>
            <a:pPr lvl="1" algn="just">
              <a:spcBef>
                <a:spcPts val="0"/>
              </a:spcBef>
              <a:buSzPts val="1200"/>
            </a:pPr>
            <a:r>
              <a:rPr lang="it-IT" dirty="0">
                <a:effectLst/>
                <a:latin typeface="+mj-lt"/>
                <a:ea typeface="Times New Roman" panose="02020603050405020304" pitchFamily="18" charset="0"/>
                <a:cs typeface="Verdana" panose="020B0604030504040204" pitchFamily="34" charset="0"/>
              </a:rPr>
              <a:t>in stato di liquidazione volontaria, fallimento liquidazione coatta amministrativa ecc.</a:t>
            </a:r>
            <a:endParaRPr lang="it-IT" dirty="0">
              <a:effectLst/>
              <a:latin typeface="+mj-lt"/>
              <a:ea typeface="Calibri" panose="020F0502020204030204" pitchFamily="34" charset="0"/>
              <a:cs typeface="Symbol" panose="05050102010706020507" pitchFamily="18" charset="2"/>
            </a:endParaRPr>
          </a:p>
          <a:p>
            <a:pPr lvl="1" algn="just">
              <a:spcBef>
                <a:spcPts val="0"/>
              </a:spcBef>
              <a:buSzPts val="1200"/>
            </a:pPr>
            <a:r>
              <a:rPr lang="it-IT" dirty="0">
                <a:effectLst/>
                <a:latin typeface="+mj-lt"/>
                <a:ea typeface="Times New Roman" panose="02020603050405020304" pitchFamily="18" charset="0"/>
                <a:cs typeface="Verdana" panose="020B0604030504040204" pitchFamily="34" charset="0"/>
              </a:rPr>
              <a:t>destinatarie di sanzioni interdittive a seguito della violazione delle norme sulla responsabilità amministrativa delle persone.</a:t>
            </a:r>
            <a:endParaRPr lang="it-IT" dirty="0">
              <a:effectLst/>
              <a:latin typeface="+mj-lt"/>
              <a:ea typeface="Calibri" panose="020F0502020204030204" pitchFamily="34" charset="0"/>
              <a:cs typeface="Symbol" panose="05050102010706020507" pitchFamily="18" charset="2"/>
            </a:endParaRPr>
          </a:p>
          <a:p>
            <a:pPr marL="27432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 </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it-IT" sz="1300"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72AD7934-FAA5-453D-BEF9-0C6D72252DC5}"/>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23</a:t>
            </a:fld>
            <a:endParaRPr lang="it" i="1" dirty="0"/>
          </a:p>
        </p:txBody>
      </p:sp>
    </p:spTree>
    <p:extLst>
      <p:ext uri="{BB962C8B-B14F-4D97-AF65-F5344CB8AC3E}">
        <p14:creationId xmlns:p14="http://schemas.microsoft.com/office/powerpoint/2010/main" val="2815759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800E24F5-D4A2-4081-8222-E6557A3F2432}"/>
              </a:ext>
            </a:extLst>
          </p:cNvPr>
          <p:cNvSpPr txBox="1">
            <a:spLocks/>
          </p:cNvSpPr>
          <p:nvPr/>
        </p:nvSpPr>
        <p:spPr>
          <a:xfrm>
            <a:off x="1066800" y="71216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Aft>
                <a:spcPts val="800"/>
              </a:spcAft>
            </a:pPr>
            <a:r>
              <a:rPr lang="it-IT" sz="2800" b="1" dirty="0">
                <a:solidFill>
                  <a:srgbClr val="4A4A4A"/>
                </a:solidFill>
                <a:effectLst/>
                <a:ea typeface="Times New Roman" panose="02020603050405020304" pitchFamily="18" charset="0"/>
                <a:cs typeface="Times New Roman" panose="02020603050405020304" pitchFamily="18" charset="0"/>
              </a:rPr>
              <a:t>Proroga del credito d'imposta per investimenti in beni strumentali «Transizione 4.0».</a:t>
            </a:r>
            <a:endParaRPr lang="it-IT" sz="2800" dirty="0">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37155A69-9DEC-48D3-9741-00E72C012F3E}"/>
              </a:ext>
            </a:extLst>
          </p:cNvPr>
          <p:cNvSpPr txBox="1">
            <a:spLocks/>
          </p:cNvSpPr>
          <p:nvPr/>
        </p:nvSpPr>
        <p:spPr>
          <a:xfrm>
            <a:off x="1057275" y="1846103"/>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7630" indent="0" algn="just">
              <a:lnSpc>
                <a:spcPct val="100000"/>
              </a:lnSpc>
              <a:spcBef>
                <a:spcPts val="0"/>
              </a:spcBef>
              <a:buNone/>
            </a:pPr>
            <a:r>
              <a:rPr lang="it-IT" sz="1300" b="1" u="sng" dirty="0">
                <a:effectLst/>
                <a:latin typeface="+mj-lt"/>
                <a:ea typeface="Calibri" panose="020F0502020204030204" pitchFamily="34" charset="0"/>
                <a:cs typeface="Times New Roman" panose="02020603050405020304" pitchFamily="18" charset="0"/>
              </a:rPr>
              <a:t>Documentazione richiesta</a:t>
            </a:r>
          </a:p>
          <a:p>
            <a:pPr marL="87630" indent="0" algn="just">
              <a:lnSpc>
                <a:spcPct val="100000"/>
              </a:lnSpc>
              <a:spcAft>
                <a:spcPts val="800"/>
              </a:spcAft>
              <a:buNone/>
            </a:pPr>
            <a:r>
              <a:rPr lang="it-IT" sz="1300" dirty="0">
                <a:effectLst/>
                <a:latin typeface="+mj-lt"/>
                <a:ea typeface="Times New Roman" panose="02020603050405020304" pitchFamily="18" charset="0"/>
                <a:cs typeface="Verdana" panose="020B0604030504040204" pitchFamily="34" charset="0"/>
              </a:rPr>
              <a:t>Il soggetto beneficiario è tenuto a conservare, a pena di revoca dell’agevolazione, la documentazione attestante l’effettivo sostenimento del costo e la corretta determinazione dell’importo agevolabile.</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Aft>
                <a:spcPts val="800"/>
              </a:spcAft>
              <a:buNone/>
            </a:pPr>
            <a:r>
              <a:rPr lang="it-IT" sz="1300" b="1" u="sng" dirty="0">
                <a:solidFill>
                  <a:srgbClr val="FF0000"/>
                </a:solidFill>
                <a:effectLst/>
                <a:latin typeface="+mj-lt"/>
                <a:ea typeface="Times New Roman" panose="02020603050405020304" pitchFamily="18" charset="0"/>
                <a:cs typeface="Verdana" panose="020B0604030504040204" pitchFamily="34" charset="0"/>
              </a:rPr>
              <a:t>ATTENZIONE</a:t>
            </a:r>
            <a:r>
              <a:rPr lang="it-IT" sz="1300" b="1" dirty="0">
                <a:effectLst/>
                <a:latin typeface="+mj-lt"/>
                <a:ea typeface="Times New Roman" panose="02020603050405020304" pitchFamily="18" charset="0"/>
                <a:cs typeface="Verdana" panose="020B0604030504040204" pitchFamily="34" charset="0"/>
              </a:rPr>
              <a:t>: </a:t>
            </a:r>
            <a:r>
              <a:rPr lang="it-IT" sz="1300" dirty="0">
                <a:effectLst/>
                <a:latin typeface="+mj-lt"/>
                <a:ea typeface="Times New Roman" panose="02020603050405020304" pitchFamily="18" charset="0"/>
                <a:cs typeface="Verdana" panose="020B0604030504040204" pitchFamily="34" charset="0"/>
              </a:rPr>
              <a:t>Le fatture /documenti devono riportare l’espresso riferimento alle disposizioni normative in esame. Pertanto, a seconda dell’agevolazione di cui si beneficia può essere utilizzata una delle seguenti diciture:</a:t>
            </a:r>
            <a:endParaRPr lang="it-IT" sz="1300" dirty="0">
              <a:effectLst/>
              <a:latin typeface="+mj-lt"/>
              <a:ea typeface="Calibri" panose="020F0502020204030204" pitchFamily="34" charset="0"/>
              <a:cs typeface="Times New Roman" panose="02020603050405020304" pitchFamily="18" charset="0"/>
            </a:endParaRPr>
          </a:p>
          <a:p>
            <a:pPr marL="533400" lvl="1" indent="-171450" algn="just">
              <a:spcAft>
                <a:spcPts val="800"/>
              </a:spcAft>
            </a:pPr>
            <a:r>
              <a:rPr lang="it-IT" b="1" dirty="0">
                <a:effectLst/>
                <a:latin typeface="+mj-lt"/>
                <a:ea typeface="Times New Roman" panose="02020603050405020304" pitchFamily="18" charset="0"/>
                <a:cs typeface="Verdana" panose="020B0604030504040204" pitchFamily="34" charset="0"/>
              </a:rPr>
              <a:t>“</a:t>
            </a:r>
            <a:r>
              <a:rPr lang="it-IT" dirty="0">
                <a:effectLst/>
                <a:latin typeface="+mj-lt"/>
                <a:ea typeface="Times New Roman" panose="02020603050405020304" pitchFamily="18" charset="0"/>
                <a:cs typeface="Verdana" panose="020B0604030504040204" pitchFamily="34" charset="0"/>
              </a:rPr>
              <a:t>Acquisto per il quale è riconosciuto il credito di imposta ex art.1, commi da 185 a 197, Legge 160/2019”;</a:t>
            </a:r>
            <a:endParaRPr lang="it-IT" dirty="0">
              <a:effectLst/>
              <a:latin typeface="+mj-lt"/>
              <a:ea typeface="Calibri" panose="020F0502020204030204" pitchFamily="34" charset="0"/>
              <a:cs typeface="Times New Roman" panose="02020603050405020304" pitchFamily="18" charset="0"/>
            </a:endParaRPr>
          </a:p>
          <a:p>
            <a:pPr marL="533400" lvl="1" indent="-171450" algn="just">
              <a:spcAft>
                <a:spcPts val="800"/>
              </a:spcAft>
            </a:pPr>
            <a:r>
              <a:rPr lang="it-IT" dirty="0">
                <a:effectLst/>
                <a:latin typeface="+mj-lt"/>
                <a:ea typeface="Times New Roman" panose="02020603050405020304" pitchFamily="18" charset="0"/>
                <a:cs typeface="Verdana" panose="020B0604030504040204" pitchFamily="34" charset="0"/>
              </a:rPr>
              <a:t>“Acquisto per il quale è riconosciuto il credito di imposta ex art.1, commi da 1051 a 1063, Legge 178/2020”;</a:t>
            </a:r>
            <a:endParaRPr lang="it-IT" dirty="0">
              <a:latin typeface="+mj-lt"/>
              <a:ea typeface="Times New Roman" panose="02020603050405020304" pitchFamily="18" charset="0"/>
              <a:cs typeface="Times New Roman" panose="02020603050405020304" pitchFamily="18" charset="0"/>
            </a:endParaRPr>
          </a:p>
          <a:p>
            <a:pPr marL="87630" indent="0" algn="just">
              <a:lnSpc>
                <a:spcPct val="100000"/>
              </a:lnSpc>
              <a:spcAft>
                <a:spcPts val="800"/>
              </a:spcAft>
              <a:buNone/>
            </a:pPr>
            <a:r>
              <a:rPr lang="it-IT" sz="1300" dirty="0">
                <a:effectLst/>
                <a:latin typeface="+mj-lt"/>
                <a:ea typeface="Times New Roman" panose="02020603050405020304" pitchFamily="18" charset="0"/>
                <a:cs typeface="Verdana" panose="020B0604030504040204" pitchFamily="34" charset="0"/>
              </a:rPr>
              <a:t>Relativamente agli investimenti in beni materiali e immateriali di cui agli Allegati A e B è richiesta una perizia attestante le caratteristiche tecniche dei beni e l’interconnessione al sistema aziendale. Per i beni di costo unitario pari o inferiore ad euro 300.000, la presentazione della perizia  tecnica non è obbligatoria , anche se fortemente raccomandata, la perizia può essere sostituita da una dichiarazione resa dal legale rappresentante.</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Aft>
                <a:spcPts val="800"/>
              </a:spcAft>
              <a:buNone/>
            </a:pPr>
            <a:r>
              <a:rPr lang="it-IT" sz="1300" b="1" u="sng" dirty="0">
                <a:solidFill>
                  <a:srgbClr val="FF0000"/>
                </a:solidFill>
                <a:effectLst/>
                <a:latin typeface="+mj-lt"/>
                <a:ea typeface="Times New Roman" panose="02020603050405020304" pitchFamily="18" charset="0"/>
                <a:cs typeface="Verdana" panose="020B0604030504040204" pitchFamily="34" charset="0"/>
              </a:rPr>
              <a:t>ATTENZIONE</a:t>
            </a:r>
            <a:r>
              <a:rPr lang="it-IT" sz="1300" dirty="0">
                <a:effectLst/>
                <a:latin typeface="+mj-lt"/>
                <a:ea typeface="Times New Roman" panose="02020603050405020304" pitchFamily="18" charset="0"/>
                <a:cs typeface="Verdana" panose="020B0604030504040204" pitchFamily="34" charset="0"/>
              </a:rPr>
              <a:t>: per la fruizione dell’agevolazione è richiesta un’apposita comunicazione al MISE.</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5F4EEE53-F4FB-46A0-B872-72B72FF4DDAD}"/>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24</a:t>
            </a:fld>
            <a:endParaRPr lang="it" i="1" dirty="0"/>
          </a:p>
        </p:txBody>
      </p:sp>
    </p:spTree>
    <p:extLst>
      <p:ext uri="{BB962C8B-B14F-4D97-AF65-F5344CB8AC3E}">
        <p14:creationId xmlns:p14="http://schemas.microsoft.com/office/powerpoint/2010/main" val="1421811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B1E31851-2509-4917-A7A9-F0302DA43199}"/>
              </a:ext>
            </a:extLst>
          </p:cNvPr>
          <p:cNvSpPr txBox="1">
            <a:spLocks/>
          </p:cNvSpPr>
          <p:nvPr/>
        </p:nvSpPr>
        <p:spPr>
          <a:xfrm>
            <a:off x="1066800" y="71216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Aft>
                <a:spcPts val="800"/>
              </a:spcAft>
            </a:pPr>
            <a:r>
              <a:rPr lang="it-IT" sz="2800" b="1" dirty="0">
                <a:solidFill>
                  <a:srgbClr val="4A4A4A"/>
                </a:solidFill>
                <a:effectLst/>
                <a:ea typeface="Times New Roman" panose="02020603050405020304" pitchFamily="18" charset="0"/>
                <a:cs typeface="Times New Roman" panose="02020603050405020304" pitchFamily="18" charset="0"/>
              </a:rPr>
              <a:t>Proroga del credito d'imposta per investimenti in beni strumentali «Transizione 4.0».</a:t>
            </a:r>
            <a:endParaRPr lang="it-IT" sz="2800" dirty="0">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FF6FE02E-4E45-4C48-86DE-4422A5AA4EC0}"/>
              </a:ext>
            </a:extLst>
          </p:cNvPr>
          <p:cNvSpPr txBox="1">
            <a:spLocks/>
          </p:cNvSpPr>
          <p:nvPr/>
        </p:nvSpPr>
        <p:spPr>
          <a:xfrm>
            <a:off x="1057275" y="1846103"/>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7630" indent="0" algn="just">
              <a:lnSpc>
                <a:spcPct val="100000"/>
              </a:lnSpc>
              <a:spcBef>
                <a:spcPts val="0"/>
              </a:spcBef>
              <a:buNone/>
            </a:pPr>
            <a:r>
              <a:rPr lang="it-IT" sz="1300" b="1" u="sng" dirty="0">
                <a:effectLst/>
                <a:latin typeface="+mj-lt"/>
                <a:ea typeface="Calibri" panose="020F0502020204030204" pitchFamily="34" charset="0"/>
                <a:cs typeface="Times New Roman" panose="02020603050405020304" pitchFamily="18" charset="0"/>
              </a:rPr>
              <a:t>Cessione del bene agevolato</a:t>
            </a:r>
          </a:p>
          <a:p>
            <a:pPr marL="87630" indent="0" algn="just">
              <a:lnSpc>
                <a:spcPct val="100000"/>
              </a:lnSpc>
              <a:spcBef>
                <a:spcPts val="0"/>
              </a:spcBef>
              <a:buNone/>
            </a:pPr>
            <a:endParaRPr lang="it-IT" sz="1300" dirty="0">
              <a:effectLst/>
              <a:latin typeface="+mj-lt"/>
              <a:ea typeface="Times New Roman" panose="02020603050405020304" pitchFamily="18" charset="0"/>
              <a:cs typeface="Verdana" panose="020B0604030504040204" pitchFamily="34" charset="0"/>
            </a:endParaRPr>
          </a:p>
          <a:p>
            <a:pPr marL="8763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Per i soggetti che beneficiano dell’agevolazione, in caso di dismissione del bene agevolato nel periodo di fruizione della stessa non si verifica la perdita delle residue quota del beneficio a condizione che, nello stesso periodo di realizzo l’impresa:</a:t>
            </a:r>
            <a:endParaRPr lang="it-IT" sz="1300" dirty="0">
              <a:effectLst/>
              <a:latin typeface="+mj-lt"/>
              <a:ea typeface="Calibri" panose="020F0502020204030204" pitchFamily="34" charset="0"/>
              <a:cs typeface="Times New Roman" panose="02020603050405020304" pitchFamily="18" charset="0"/>
            </a:endParaRPr>
          </a:p>
          <a:p>
            <a:pPr lvl="1" algn="just">
              <a:spcBef>
                <a:spcPts val="0"/>
              </a:spcBef>
            </a:pPr>
            <a:r>
              <a:rPr lang="it-IT" dirty="0">
                <a:effectLst/>
                <a:latin typeface="+mj-lt"/>
                <a:ea typeface="Times New Roman" panose="02020603050405020304" pitchFamily="18" charset="0"/>
                <a:cs typeface="Verdana" panose="020B0604030504040204" pitchFamily="34" charset="0"/>
              </a:rPr>
              <a:t>sostituisca il bene originario con un bene strumentale nuovo con caratteristiche tecnologiche/analoghe o superiori a quelle previste dal citato Allegato A;</a:t>
            </a:r>
            <a:endParaRPr lang="it-IT" dirty="0">
              <a:effectLst/>
              <a:latin typeface="+mj-lt"/>
              <a:ea typeface="Calibri" panose="020F0502020204030204" pitchFamily="34" charset="0"/>
              <a:cs typeface="Verdana" panose="020B0604030504040204" pitchFamily="34" charset="0"/>
            </a:endParaRPr>
          </a:p>
          <a:p>
            <a:pPr lvl="1" algn="just">
              <a:spcBef>
                <a:spcPts val="0"/>
              </a:spcBef>
            </a:pPr>
            <a:r>
              <a:rPr lang="it-IT" dirty="0">
                <a:effectLst/>
                <a:latin typeface="+mj-lt"/>
                <a:ea typeface="Times New Roman" panose="02020603050405020304" pitchFamily="18" charset="0"/>
                <a:cs typeface="Verdana" panose="020B0604030504040204" pitchFamily="34" charset="0"/>
              </a:rPr>
              <a:t>attesti l’effettuazione dell’investimento sostitutivo, le caratteristiche del nuovo bene e il requisito dell’interconnessione</a:t>
            </a:r>
            <a:endParaRPr lang="it-IT" dirty="0">
              <a:effectLst/>
              <a:latin typeface="+mj-lt"/>
              <a:ea typeface="Calibri" panose="020F0502020204030204" pitchFamily="34" charset="0"/>
              <a:cs typeface="Verdana" panose="020B0604030504040204" pitchFamily="34" charset="0"/>
            </a:endParaRPr>
          </a:p>
          <a:p>
            <a:pPr marL="87630" indent="0" algn="just">
              <a:lnSpc>
                <a:spcPct val="100000"/>
              </a:lnSpc>
              <a:spcBef>
                <a:spcPts val="0"/>
              </a:spcBef>
              <a:buNone/>
            </a:pPr>
            <a:endParaRPr lang="it-IT" sz="1300" dirty="0">
              <a:effectLst/>
              <a:latin typeface="+mj-lt"/>
              <a:ea typeface="Times New Roman" panose="02020603050405020304" pitchFamily="18" charset="0"/>
              <a:cs typeface="Verdana" panose="020B0604030504040204" pitchFamily="34" charset="0"/>
            </a:endParaRPr>
          </a:p>
          <a:p>
            <a:pPr marL="8763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Nel caso in cui siano rispettate le predette due condizioni e il costo di acquisizione dell’investimento sostitutivo sia inferiore al costo di acquisizione del bene originario, la fruizione del beneficio continua relativamente alle quote residue fino a concorrenza del nuovo investimento:</a:t>
            </a:r>
            <a:endParaRPr lang="it-IT" sz="1300" dirty="0">
              <a:effectLst/>
              <a:latin typeface="+mj-lt"/>
              <a:ea typeface="Calibri" panose="020F0502020204030204" pitchFamily="34" charset="0"/>
              <a:cs typeface="Times New Roman" panose="02020603050405020304" pitchFamily="18" charset="0"/>
            </a:endParaRPr>
          </a:p>
          <a:p>
            <a:pPr marL="4572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 </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Si ritiene che le disposizioni previste ai commi 35 e 36, dell’art 1, Legge n. 205/2017 si applichino non solo ai beni indicati nell’Allegato A, legge 232/2016, ma anche alle altre categorie di beni interessate dal credito di imposta (beni di cui allegato B, legge 232/2016 e “altri beni”) in quanto la ratio della disposizione normativa sembra essere generalizzata a tutti i beni agevolabili. In merito si attendono chiarimenti ministeriali.</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CE566F65-AEBC-4B66-A2BA-67477282F1CC}"/>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25</a:t>
            </a:fld>
            <a:endParaRPr lang="it" i="1" dirty="0"/>
          </a:p>
        </p:txBody>
      </p:sp>
    </p:spTree>
    <p:extLst>
      <p:ext uri="{BB962C8B-B14F-4D97-AF65-F5344CB8AC3E}">
        <p14:creationId xmlns:p14="http://schemas.microsoft.com/office/powerpoint/2010/main" val="1113176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4ACD8332-E223-48F5-BE70-E46026EB05CE}"/>
              </a:ext>
            </a:extLst>
          </p:cNvPr>
          <p:cNvSpPr txBox="1">
            <a:spLocks/>
          </p:cNvSpPr>
          <p:nvPr/>
        </p:nvSpPr>
        <p:spPr>
          <a:xfrm>
            <a:off x="1066800" y="71216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Aft>
                <a:spcPts val="800"/>
              </a:spcAft>
            </a:pPr>
            <a:r>
              <a:rPr lang="it-IT" sz="2800" b="1" dirty="0">
                <a:solidFill>
                  <a:srgbClr val="4A4A4A"/>
                </a:solidFill>
                <a:effectLst/>
                <a:ea typeface="Times New Roman" panose="02020603050405020304" pitchFamily="18" charset="0"/>
                <a:cs typeface="Times New Roman" panose="02020603050405020304" pitchFamily="18" charset="0"/>
              </a:rPr>
              <a:t>Proroga del credito d'imposta per investimenti in beni strumentali «Transizione 4.0».</a:t>
            </a:r>
            <a:endParaRPr lang="it-IT" sz="2800" dirty="0">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0C070269-F161-49B9-A200-CB82F01E2462}"/>
              </a:ext>
            </a:extLst>
          </p:cNvPr>
          <p:cNvSpPr txBox="1">
            <a:spLocks/>
          </p:cNvSpPr>
          <p:nvPr/>
        </p:nvSpPr>
        <p:spPr>
          <a:xfrm>
            <a:off x="1057275" y="1846103"/>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7630" indent="0" algn="just">
              <a:lnSpc>
                <a:spcPct val="100000"/>
              </a:lnSpc>
              <a:spcBef>
                <a:spcPts val="0"/>
              </a:spcBef>
              <a:buNone/>
            </a:pPr>
            <a:r>
              <a:rPr lang="it-IT" sz="1300" b="1" u="sng" dirty="0">
                <a:effectLst/>
                <a:latin typeface="+mj-lt"/>
                <a:ea typeface="Calibri" panose="020F0502020204030204" pitchFamily="34" charset="0"/>
                <a:cs typeface="Times New Roman" panose="02020603050405020304" pitchFamily="18" charset="0"/>
              </a:rPr>
              <a:t>Disciplina prevista dalla Legge di Bilancio 2021</a:t>
            </a:r>
          </a:p>
          <a:p>
            <a:pPr marL="87630" indent="0" algn="just">
              <a:lnSpc>
                <a:spcPct val="100000"/>
              </a:lnSpc>
              <a:spcBef>
                <a:spcPts val="0"/>
              </a:spcBef>
              <a:buNone/>
            </a:pPr>
            <a:endParaRPr lang="it-IT" sz="1300" b="1" u="sng" dirty="0">
              <a:effectLst/>
              <a:latin typeface="+mj-lt"/>
              <a:ea typeface="Times New Roman" panose="02020603050405020304" pitchFamily="18" charset="0"/>
              <a:cs typeface="Times New Roman" panose="02020603050405020304" pitchFamily="18" charset="0"/>
            </a:endParaRPr>
          </a:p>
          <a:p>
            <a:pPr marL="87630" indent="0" algn="just">
              <a:lnSpc>
                <a:spcPct val="100000"/>
              </a:lnSpc>
              <a:spcBef>
                <a:spcPts val="0"/>
              </a:spcBef>
              <a:buNone/>
            </a:pPr>
            <a:r>
              <a:rPr lang="it-IT" sz="1300" b="1" u="sng" dirty="0">
                <a:solidFill>
                  <a:srgbClr val="FF0000"/>
                </a:solidFill>
                <a:effectLst/>
                <a:latin typeface="+mj-lt"/>
                <a:ea typeface="Times New Roman" panose="02020603050405020304" pitchFamily="18" charset="0"/>
                <a:cs typeface="Times New Roman" panose="02020603050405020304" pitchFamily="18" charset="0"/>
              </a:rPr>
              <a:t>ATTENZIONE</a:t>
            </a:r>
            <a:r>
              <a:rPr lang="it-IT" sz="1300" dirty="0">
                <a:effectLst/>
                <a:latin typeface="+mj-lt"/>
                <a:ea typeface="Times New Roman" panose="02020603050405020304" pitchFamily="18" charset="0"/>
                <a:cs typeface="Times New Roman" panose="02020603050405020304" pitchFamily="18" charset="0"/>
              </a:rPr>
              <a:t>: per gli investimenti effettuati nel periodo 16,11,2020-31,12,2021 il credito di imposta è utilizzabile in compensazione in un’unica quota annuale. Ovvero: dall’anno in cui è intervenuta l’interconnessione per gli investimenti in beni di cui ai predetti Allegati A e B (Legge 232/2016). Qualora l’interconnessione avvenga in un periodo di imposta successivo a quello di entrata in funzione, il credito di imposta può essere fruito per la parte spettante riconosciuta per gli «altri beni» (nella misura del 10%-6%). Per gli investimenti in beni ordinari effettuati nel periodo 1/1/2022-31/12/2022 l’utilizzo del credito avverrà in 3 quote a prescindere dall’ammontare dei ricavi/compensi dei soggetti, e le percentuali si riducono al 6% (sia per i beni materiali che per i beni immateriali).</a:t>
            </a:r>
          </a:p>
          <a:p>
            <a:pPr marL="87630" indent="0" algn="just">
              <a:lnSpc>
                <a:spcPct val="100000"/>
              </a:lnSpc>
              <a:spcBef>
                <a:spcPts val="0"/>
              </a:spcBef>
              <a:buNone/>
            </a:pPr>
            <a:endParaRPr lang="it-IT" sz="1300" dirty="0">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r>
              <a:rPr lang="it-IT" sz="1300" b="1" u="sng" dirty="0">
                <a:latin typeface="+mj-lt"/>
                <a:ea typeface="Calibri" panose="020F0502020204030204" pitchFamily="34" charset="0"/>
                <a:cs typeface="Times New Roman" panose="02020603050405020304" pitchFamily="18" charset="0"/>
              </a:rPr>
              <a:t>Caratteristiche del credito d’imposta</a:t>
            </a:r>
          </a:p>
          <a:p>
            <a:pPr marL="87630" indent="0" algn="just">
              <a:lnSpc>
                <a:spcPct val="100000"/>
              </a:lnSpc>
              <a:spcBef>
                <a:spcPts val="0"/>
              </a:spcBef>
              <a:buNone/>
            </a:pPr>
            <a:endParaRPr lang="it-IT" sz="1300" dirty="0">
              <a:solidFill>
                <a:srgbClr val="4A4A4A"/>
              </a:solidFill>
              <a:effectLst/>
              <a:latin typeface="+mj-lt"/>
              <a:ea typeface="Times New Roman" panose="02020603050405020304" pitchFamily="18" charset="0"/>
              <a:cs typeface="Times New Roman" panose="02020603050405020304" pitchFamily="18" charset="0"/>
            </a:endParaRPr>
          </a:p>
          <a:p>
            <a:pPr marL="87630" indent="0" algn="just">
              <a:lnSpc>
                <a:spcPct val="100000"/>
              </a:lnSpc>
              <a:spcBef>
                <a:spcPts val="0"/>
              </a:spcBef>
              <a:buNone/>
            </a:pPr>
            <a:r>
              <a:rPr lang="it-IT" sz="1300" dirty="0">
                <a:effectLst/>
                <a:latin typeface="+mj-lt"/>
                <a:ea typeface="Times New Roman" panose="02020603050405020304" pitchFamily="18" charset="0"/>
                <a:cs typeface="Verdana" panose="020B0604030504040204" pitchFamily="34" charset="0"/>
              </a:rPr>
              <a:t>Il credito di imposta:</a:t>
            </a:r>
            <a:endParaRPr lang="it-IT" sz="1300" dirty="0">
              <a:effectLst/>
              <a:latin typeface="+mj-lt"/>
              <a:ea typeface="Calibri" panose="020F0502020204030204" pitchFamily="34" charset="0"/>
              <a:cs typeface="Times New Roman" panose="02020603050405020304" pitchFamily="18" charset="0"/>
            </a:endParaRPr>
          </a:p>
          <a:p>
            <a:pPr lvl="1">
              <a:spcBef>
                <a:spcPts val="0"/>
              </a:spcBef>
            </a:pPr>
            <a:r>
              <a:rPr lang="it-IT" dirty="0">
                <a:effectLst/>
                <a:latin typeface="+mj-lt"/>
                <a:ea typeface="Times New Roman" panose="02020603050405020304" pitchFamily="18" charset="0"/>
                <a:cs typeface="Verdana" panose="020B0604030504040204" pitchFamily="34" charset="0"/>
              </a:rPr>
              <a:t>non è tassato ai fini IRPEF/IRES/IRAP;</a:t>
            </a:r>
          </a:p>
          <a:p>
            <a:pPr lvl="1">
              <a:spcBef>
                <a:spcPts val="0"/>
              </a:spcBef>
            </a:pPr>
            <a:r>
              <a:rPr lang="it-IT" dirty="0">
                <a:effectLst/>
                <a:latin typeface="+mj-lt"/>
                <a:ea typeface="Times New Roman" panose="02020603050405020304" pitchFamily="18" charset="0"/>
                <a:cs typeface="Verdana" panose="020B0604030504040204" pitchFamily="34" charset="0"/>
              </a:rPr>
              <a:t>non rileva ai fini del rapporto di deducibilità degli interessi passivi/ componenti negativi ex art. 61 e 109, comma 5 TUIR;</a:t>
            </a:r>
          </a:p>
          <a:p>
            <a:pPr lvl="1">
              <a:spcBef>
                <a:spcPts val="0"/>
              </a:spcBef>
            </a:pPr>
            <a:r>
              <a:rPr lang="it-IT" dirty="0">
                <a:latin typeface="+mj-lt"/>
                <a:ea typeface="Times New Roman" panose="02020603050405020304" pitchFamily="18" charset="0"/>
                <a:cs typeface="Verdana" panose="020B0604030504040204" pitchFamily="34" charset="0"/>
              </a:rPr>
              <a:t>p</a:t>
            </a:r>
            <a:r>
              <a:rPr lang="it-IT" dirty="0">
                <a:effectLst/>
                <a:latin typeface="+mj-lt"/>
                <a:ea typeface="Times New Roman" panose="02020603050405020304" pitchFamily="18" charset="0"/>
                <a:cs typeface="Verdana" panose="020B0604030504040204" pitchFamily="34" charset="0"/>
              </a:rPr>
              <a:t>uò essere usufruito anche in presenza di altre agevolazioni riconosciute all’impresa, salvo che tale cumulo, tenuto conto anche della non concorrenza alla formazione del reddito ai fini IRES/IRPEF e della base imponibile IRAP, non comporti il superamento del costo sostenuto (si veda risposta a interpello n. 75 del 2 febbraio 2021</a:t>
            </a:r>
          </a:p>
          <a:p>
            <a:pPr marL="87630" indent="0" algn="just">
              <a:lnSpc>
                <a:spcPct val="100000"/>
              </a:lnSpc>
              <a:spcBef>
                <a:spcPts val="0"/>
              </a:spcBef>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2EB7B873-F1CF-4688-AD75-14AA89049D2B}"/>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26</a:t>
            </a:fld>
            <a:endParaRPr lang="it" i="1" dirty="0"/>
          </a:p>
        </p:txBody>
      </p:sp>
    </p:spTree>
    <p:extLst>
      <p:ext uri="{BB962C8B-B14F-4D97-AF65-F5344CB8AC3E}">
        <p14:creationId xmlns:p14="http://schemas.microsoft.com/office/powerpoint/2010/main" val="14769813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A644E0F3-593D-4C93-88BD-85F4E39C97B8}"/>
              </a:ext>
            </a:extLst>
          </p:cNvPr>
          <p:cNvSpPr txBox="1">
            <a:spLocks/>
          </p:cNvSpPr>
          <p:nvPr/>
        </p:nvSpPr>
        <p:spPr>
          <a:xfrm>
            <a:off x="1066800" y="71216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Aft>
                <a:spcPts val="800"/>
              </a:spcAft>
            </a:pPr>
            <a:r>
              <a:rPr lang="it-IT" sz="2800" b="1" dirty="0">
                <a:solidFill>
                  <a:srgbClr val="4A4A4A"/>
                </a:solidFill>
                <a:effectLst/>
                <a:ea typeface="Times New Roman" panose="02020603050405020304" pitchFamily="18" charset="0"/>
                <a:cs typeface="Times New Roman" panose="02020603050405020304" pitchFamily="18" charset="0"/>
              </a:rPr>
              <a:t>Proroga del credito d'imposta per investimenti in beni strumentali «Transizione 4.0».</a:t>
            </a:r>
            <a:endParaRPr lang="it-IT" sz="2800" dirty="0">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CD377525-445B-49B6-A5CF-BB95B78771CA}"/>
              </a:ext>
            </a:extLst>
          </p:cNvPr>
          <p:cNvSpPr txBox="1">
            <a:spLocks/>
          </p:cNvSpPr>
          <p:nvPr/>
        </p:nvSpPr>
        <p:spPr>
          <a:xfrm>
            <a:off x="1057275" y="1846103"/>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7630" indent="0" algn="just">
              <a:lnSpc>
                <a:spcPct val="100000"/>
              </a:lnSpc>
              <a:spcBef>
                <a:spcPts val="0"/>
              </a:spcBef>
              <a:buNone/>
            </a:pPr>
            <a:r>
              <a:rPr lang="it-IT" sz="1300" b="1" dirty="0">
                <a:solidFill>
                  <a:srgbClr val="4A4A4A"/>
                </a:solidFill>
                <a:effectLst/>
                <a:latin typeface="+mj-lt"/>
                <a:ea typeface="Times New Roman" panose="02020603050405020304" pitchFamily="18" charset="0"/>
                <a:cs typeface="Times New Roman" panose="02020603050405020304" pitchFamily="18" charset="0"/>
              </a:rPr>
              <a:t>I commi 44 e 45 della Legge 30 dicembre 2021, n.234 (Legge di bilancio 2022) </a:t>
            </a:r>
            <a:r>
              <a:rPr lang="it-IT" sz="1300" dirty="0">
                <a:solidFill>
                  <a:srgbClr val="4A4A4A"/>
                </a:solidFill>
                <a:effectLst/>
                <a:latin typeface="+mj-lt"/>
                <a:ea typeface="Times New Roman" panose="02020603050405020304" pitchFamily="18" charset="0"/>
                <a:cs typeface="Times New Roman" panose="02020603050405020304" pitchFamily="18" charset="0"/>
              </a:rPr>
              <a:t>intervengono sulla disciplina relativa al </a:t>
            </a:r>
            <a:r>
              <a:rPr lang="it-IT" sz="1300" b="1" dirty="0">
                <a:solidFill>
                  <a:srgbClr val="4A4A4A"/>
                </a:solidFill>
                <a:effectLst/>
                <a:latin typeface="+mj-lt"/>
                <a:ea typeface="Times New Roman" panose="02020603050405020304" pitchFamily="18" charset="0"/>
                <a:cs typeface="Times New Roman" panose="02020603050405020304" pitchFamily="18" charset="0"/>
              </a:rPr>
              <a:t>credito d'imposta per investimenti in beni strumentali</a:t>
            </a:r>
            <a:r>
              <a:rPr lang="it-IT" sz="1300" dirty="0">
                <a:solidFill>
                  <a:srgbClr val="4A4A4A"/>
                </a:solidFill>
                <a:effectLst/>
                <a:latin typeface="+mj-lt"/>
                <a:ea typeface="Times New Roman" panose="02020603050405020304" pitchFamily="18" charset="0"/>
                <a:cs typeface="Times New Roman" panose="02020603050405020304" pitchFamily="18" charset="0"/>
              </a:rPr>
              <a:t> di cui all'</a:t>
            </a:r>
            <a:r>
              <a:rPr lang="it-IT" sz="1300" u="sng" dirty="0">
                <a:solidFill>
                  <a:srgbClr val="0079A3"/>
                </a:solidFill>
                <a:effectLst/>
                <a:latin typeface="+mj-lt"/>
                <a:ea typeface="Times New Roman" panose="02020603050405020304" pitchFamily="18" charset="0"/>
                <a:cs typeface="Times New Roman" panose="02020603050405020304" pitchFamily="18" charset="0"/>
                <a:hlinkClick r:id="rId2"/>
              </a:rPr>
              <a:t>articolo 1, commi 1051 e ss., L. n. 178/2020</a:t>
            </a:r>
            <a:r>
              <a:rPr lang="it-IT" sz="1300" dirty="0">
                <a:solidFill>
                  <a:srgbClr val="4A4A4A"/>
                </a:solidFill>
                <a:effectLst/>
                <a:latin typeface="+mj-lt"/>
                <a:ea typeface="Times New Roman" panose="02020603050405020304" pitchFamily="18" charset="0"/>
                <a:cs typeface="Times New Roman" panose="02020603050405020304" pitchFamily="18" charset="0"/>
              </a:rPr>
              <a:t> (Legge di Bilancio 2021), prevedendo che:</a:t>
            </a:r>
            <a:endParaRPr lang="it-IT" sz="1300" b="1" u="sng" dirty="0">
              <a:effectLst/>
              <a:latin typeface="+mj-lt"/>
              <a:ea typeface="Calibri" panose="020F0502020204030204" pitchFamily="34" charset="0"/>
              <a:cs typeface="Times New Roman" panose="02020603050405020304" pitchFamily="18" charset="0"/>
            </a:endParaRPr>
          </a:p>
          <a:p>
            <a:pPr lvl="1" algn="just">
              <a:spcAft>
                <a:spcPts val="800"/>
              </a:spcAft>
              <a:buSzPts val="1000"/>
              <a:tabLst>
                <a:tab pos="457200" algn="l"/>
              </a:tabLst>
            </a:pPr>
            <a:r>
              <a:rPr lang="it-IT" dirty="0">
                <a:solidFill>
                  <a:srgbClr val="4A4A4A"/>
                </a:solidFill>
                <a:effectLst/>
                <a:latin typeface="+mj-lt"/>
                <a:ea typeface="Times New Roman" panose="02020603050405020304" pitchFamily="18" charset="0"/>
                <a:cs typeface="Times New Roman" panose="02020603050405020304" pitchFamily="18" charset="0"/>
              </a:rPr>
              <a:t>con riguardo agli investimenti in </a:t>
            </a:r>
            <a:r>
              <a:rPr lang="it-IT" b="1" dirty="0">
                <a:solidFill>
                  <a:srgbClr val="4A4A4A"/>
                </a:solidFill>
                <a:effectLst/>
                <a:latin typeface="+mj-lt"/>
                <a:ea typeface="Times New Roman" panose="02020603050405020304" pitchFamily="18" charset="0"/>
                <a:cs typeface="Times New Roman" panose="02020603050405020304" pitchFamily="18" charset="0"/>
              </a:rPr>
              <a:t>beni materiali 4.0</a:t>
            </a:r>
            <a:r>
              <a:rPr lang="it-IT" dirty="0">
                <a:solidFill>
                  <a:srgbClr val="4A4A4A"/>
                </a:solidFill>
                <a:effectLst/>
                <a:latin typeface="+mj-lt"/>
                <a:ea typeface="Times New Roman" panose="02020603050405020304" pitchFamily="18" charset="0"/>
                <a:cs typeface="Times New Roman" panose="02020603050405020304" pitchFamily="18" charset="0"/>
              </a:rPr>
              <a:t> così come individuati dall'</a:t>
            </a:r>
            <a:r>
              <a:rPr lang="it-IT" b="1" dirty="0">
                <a:solidFill>
                  <a:srgbClr val="4A4A4A"/>
                </a:solidFill>
                <a:effectLst/>
                <a:latin typeface="+mj-lt"/>
                <a:ea typeface="Times New Roman" panose="02020603050405020304" pitchFamily="18" charset="0"/>
                <a:cs typeface="Times New Roman" panose="02020603050405020304" pitchFamily="18" charset="0"/>
              </a:rPr>
              <a:t>allegato A</a:t>
            </a:r>
            <a:r>
              <a:rPr lang="it-IT" dirty="0">
                <a:solidFill>
                  <a:srgbClr val="4A4A4A"/>
                </a:solidFill>
                <a:effectLst/>
                <a:latin typeface="+mj-lt"/>
                <a:ea typeface="Times New Roman" panose="02020603050405020304" pitchFamily="18" charset="0"/>
                <a:cs typeface="Times New Roman" panose="02020603050405020304" pitchFamily="18" charset="0"/>
              </a:rPr>
              <a:t>, L. n. 232/2016 (Legge di Bilancio 2017), per le spese sostenute dal 1° gennaio 2023 e fino al 31 dicembre 2025 il credito d'imposta è riconosciuto nella misura del:</a:t>
            </a:r>
            <a:endParaRPr lang="it-IT" dirty="0">
              <a:effectLst/>
              <a:latin typeface="+mj-lt"/>
              <a:ea typeface="Calibri" panose="020F0502020204030204" pitchFamily="34" charset="0"/>
              <a:cs typeface="Times New Roman" panose="02020603050405020304" pitchFamily="18" charset="0"/>
            </a:endParaRPr>
          </a:p>
          <a:p>
            <a:pPr marL="1017270" lvl="2" indent="-285750" algn="just">
              <a:spcBef>
                <a:spcPts val="0"/>
              </a:spcBef>
              <a:buSzPts val="1000"/>
              <a:tabLst>
                <a:tab pos="914400" algn="l"/>
              </a:tabLst>
            </a:pPr>
            <a:r>
              <a:rPr lang="it-IT" sz="1300" dirty="0">
                <a:solidFill>
                  <a:srgbClr val="4A4A4A"/>
                </a:solidFill>
                <a:latin typeface="+mj-lt"/>
                <a:ea typeface="Times New Roman" panose="02020603050405020304" pitchFamily="18" charset="0"/>
                <a:cs typeface="Times New Roman" panose="02020603050405020304" pitchFamily="18" charset="0"/>
              </a:rPr>
              <a:t>2</a:t>
            </a:r>
            <a:r>
              <a:rPr lang="it-IT" sz="1300" dirty="0">
                <a:solidFill>
                  <a:srgbClr val="4A4A4A"/>
                </a:solidFill>
                <a:effectLst/>
                <a:latin typeface="+mj-lt"/>
                <a:ea typeface="Times New Roman" panose="02020603050405020304" pitchFamily="18" charset="0"/>
                <a:cs typeface="Times New Roman" panose="02020603050405020304" pitchFamily="18" charset="0"/>
              </a:rPr>
              <a:t>0 per cento del costo, per la quota di investimenti fino a 2,5 milioni di euro,</a:t>
            </a:r>
            <a:endParaRPr lang="it-IT" sz="1300" dirty="0">
              <a:effectLst/>
              <a:latin typeface="+mj-lt"/>
              <a:ea typeface="Calibri" panose="020F0502020204030204" pitchFamily="34" charset="0"/>
              <a:cs typeface="Times New Roman" panose="02020603050405020304" pitchFamily="18" charset="0"/>
            </a:endParaRPr>
          </a:p>
          <a:p>
            <a:pPr marL="1017270" lvl="2" indent="-285750" algn="just">
              <a:spcBef>
                <a:spcPts val="0"/>
              </a:spcBef>
              <a:buSzPts val="1000"/>
              <a:tabLst>
                <a:tab pos="914400" algn="l"/>
              </a:tabLst>
            </a:pPr>
            <a:r>
              <a:rPr lang="it-IT" sz="1300" dirty="0">
                <a:solidFill>
                  <a:srgbClr val="4A4A4A"/>
                </a:solidFill>
                <a:effectLst/>
                <a:latin typeface="+mj-lt"/>
                <a:ea typeface="Times New Roman" panose="02020603050405020304" pitchFamily="18" charset="0"/>
                <a:cs typeface="Times New Roman" panose="02020603050405020304" pitchFamily="18" charset="0"/>
              </a:rPr>
              <a:t>10 per cento del costo, per la quota di investimenti superiori a 2,5 milioni di euro e fino a 10 milioni di euro, e</a:t>
            </a:r>
            <a:endParaRPr lang="it-IT" sz="1300" dirty="0">
              <a:effectLst/>
              <a:latin typeface="+mj-lt"/>
              <a:ea typeface="Calibri" panose="020F0502020204030204" pitchFamily="34" charset="0"/>
              <a:cs typeface="Times New Roman" panose="02020603050405020304" pitchFamily="18" charset="0"/>
            </a:endParaRPr>
          </a:p>
          <a:p>
            <a:pPr marL="1017270" lvl="2" indent="-285750" algn="just">
              <a:spcBef>
                <a:spcPts val="0"/>
              </a:spcBef>
              <a:buSzPts val="1000"/>
              <a:tabLst>
                <a:tab pos="914400" algn="l"/>
              </a:tabLst>
            </a:pPr>
            <a:r>
              <a:rPr lang="it-IT" sz="1300" dirty="0">
                <a:solidFill>
                  <a:srgbClr val="4A4A4A"/>
                </a:solidFill>
                <a:effectLst/>
                <a:latin typeface="+mj-lt"/>
                <a:ea typeface="Times New Roman" panose="02020603050405020304" pitchFamily="18" charset="0"/>
                <a:cs typeface="Times New Roman" panose="02020603050405020304" pitchFamily="18" charset="0"/>
              </a:rPr>
              <a:t>5 per cento del costo, per la quota di investimenti superiori a 10 milioni di euro e fino al limite massimo di costi complessivamente ammissibili pari a 20 milioni di euro;</a:t>
            </a:r>
          </a:p>
          <a:p>
            <a:pPr marL="1017270" lvl="2" indent="-285750" algn="just">
              <a:spcBef>
                <a:spcPts val="0"/>
              </a:spcBef>
              <a:buSzPts val="1000"/>
              <a:tabLst>
                <a:tab pos="914400" algn="l"/>
              </a:tabLst>
            </a:pPr>
            <a:endParaRPr lang="it-IT" sz="1300" dirty="0">
              <a:solidFill>
                <a:srgbClr val="4A4A4A"/>
              </a:solidFill>
              <a:latin typeface="+mj-lt"/>
              <a:ea typeface="Times New Roman" panose="02020603050405020304" pitchFamily="18" charset="0"/>
              <a:cs typeface="Times New Roman" panose="02020603050405020304" pitchFamily="18" charset="0"/>
            </a:endParaRPr>
          </a:p>
          <a:p>
            <a:pPr lvl="1" indent="0" algn="just">
              <a:spcBef>
                <a:spcPts val="0"/>
              </a:spcBef>
              <a:buSzPts val="1000"/>
              <a:buNone/>
              <a:tabLst>
                <a:tab pos="914400" algn="l"/>
              </a:tabLst>
            </a:pPr>
            <a:r>
              <a:rPr lang="it-IT" sz="1400" dirty="0">
                <a:solidFill>
                  <a:srgbClr val="4A4A4A"/>
                </a:solidFill>
                <a:effectLst/>
                <a:latin typeface="+mj-lt"/>
                <a:ea typeface="Times New Roman" panose="02020603050405020304" pitchFamily="18" charset="0"/>
                <a:cs typeface="Times New Roman" panose="02020603050405020304" pitchFamily="18" charset="0"/>
              </a:rPr>
              <a:t>Resta fermo il regime previsto per il 2022 per i predetti investimenti:</a:t>
            </a:r>
          </a:p>
          <a:p>
            <a:pPr marL="1017270" lvl="2" indent="-285750" algn="just">
              <a:spcBef>
                <a:spcPts val="0"/>
              </a:spcBef>
              <a:buSzPts val="1000"/>
              <a:tabLst>
                <a:tab pos="914400" algn="l"/>
              </a:tabLst>
            </a:pPr>
            <a:r>
              <a:rPr lang="it-IT" sz="1400" dirty="0">
                <a:solidFill>
                  <a:srgbClr val="4A4A4A"/>
                </a:solidFill>
                <a:effectLst/>
                <a:latin typeface="+mj-lt"/>
                <a:ea typeface="Times New Roman" panose="02020603050405020304" pitchFamily="18" charset="0"/>
                <a:cs typeface="Times New Roman" panose="02020603050405020304" pitchFamily="18" charset="0"/>
              </a:rPr>
              <a:t>40 per cento del costo, per la quota di investimenti fino a 2,5 milioni di euro,</a:t>
            </a:r>
            <a:endParaRPr lang="it-IT" sz="1400" dirty="0">
              <a:effectLst/>
              <a:latin typeface="+mj-lt"/>
              <a:ea typeface="Calibri" panose="020F0502020204030204" pitchFamily="34" charset="0"/>
              <a:cs typeface="Times New Roman" panose="02020603050405020304" pitchFamily="18" charset="0"/>
            </a:endParaRPr>
          </a:p>
          <a:p>
            <a:pPr marL="1017270" lvl="2" indent="-285750" algn="just">
              <a:spcBef>
                <a:spcPts val="0"/>
              </a:spcBef>
              <a:buSzPts val="1000"/>
              <a:tabLst>
                <a:tab pos="914400" algn="l"/>
              </a:tabLst>
            </a:pPr>
            <a:r>
              <a:rPr lang="it-IT" sz="1400" dirty="0">
                <a:solidFill>
                  <a:srgbClr val="4A4A4A"/>
                </a:solidFill>
                <a:effectLst/>
                <a:latin typeface="+mj-lt"/>
                <a:ea typeface="Times New Roman" panose="02020603050405020304" pitchFamily="18" charset="0"/>
                <a:cs typeface="Times New Roman" panose="02020603050405020304" pitchFamily="18" charset="0"/>
              </a:rPr>
              <a:t>20 per cento del costo, per la quota di investimenti superiori a 2,5 milioni di euro e fino a 10 milioni di euro, e</a:t>
            </a:r>
            <a:endParaRPr lang="it-IT" sz="1400" dirty="0">
              <a:effectLst/>
              <a:latin typeface="+mj-lt"/>
              <a:ea typeface="Calibri" panose="020F0502020204030204" pitchFamily="34" charset="0"/>
              <a:cs typeface="Times New Roman" panose="02020603050405020304" pitchFamily="18" charset="0"/>
            </a:endParaRPr>
          </a:p>
          <a:p>
            <a:pPr marL="1017270" lvl="2" indent="-285750" algn="just">
              <a:spcBef>
                <a:spcPts val="0"/>
              </a:spcBef>
              <a:buSzPts val="1000"/>
              <a:tabLst>
                <a:tab pos="914400" algn="l"/>
              </a:tabLst>
            </a:pPr>
            <a:r>
              <a:rPr lang="it-IT" sz="1400" dirty="0">
                <a:solidFill>
                  <a:srgbClr val="4A4A4A"/>
                </a:solidFill>
                <a:effectLst/>
                <a:latin typeface="+mj-lt"/>
                <a:ea typeface="Times New Roman" panose="02020603050405020304" pitchFamily="18" charset="0"/>
                <a:cs typeface="Times New Roman" panose="02020603050405020304" pitchFamily="18" charset="0"/>
              </a:rPr>
              <a:t>10 per cento del costo, per la quota di investimenti superiori a 10 milioni di euro e fino al limite massimo di costi complessivamente ammissibili pari a 20 milioni di euro;</a:t>
            </a:r>
          </a:p>
          <a:p>
            <a:pPr lvl="1" indent="0" algn="just">
              <a:spcBef>
                <a:spcPts val="0"/>
              </a:spcBef>
              <a:buSzPts val="1000"/>
              <a:buNone/>
              <a:tabLst>
                <a:tab pos="914400" algn="l"/>
              </a:tabLst>
            </a:pPr>
            <a:endParaRPr lang="it-IT" sz="1400" dirty="0">
              <a:solidFill>
                <a:srgbClr val="4A4A4A"/>
              </a:solidFill>
              <a:effectLst/>
              <a:latin typeface="+mj-lt"/>
              <a:ea typeface="Times New Roman" panose="02020603050405020304" pitchFamily="18" charset="0"/>
              <a:cs typeface="Times New Roman" panose="02020603050405020304" pitchFamily="18" charset="0"/>
            </a:endParaRPr>
          </a:p>
          <a:p>
            <a:pPr marL="87630" indent="0" algn="just">
              <a:lnSpc>
                <a:spcPct val="100000"/>
              </a:lnSpc>
              <a:spcBef>
                <a:spcPts val="0"/>
              </a:spcBef>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F40433C1-0ACE-453D-B398-23EF31E7A029}"/>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27</a:t>
            </a:fld>
            <a:endParaRPr lang="it" i="1" dirty="0"/>
          </a:p>
        </p:txBody>
      </p:sp>
    </p:spTree>
    <p:extLst>
      <p:ext uri="{BB962C8B-B14F-4D97-AF65-F5344CB8AC3E}">
        <p14:creationId xmlns:p14="http://schemas.microsoft.com/office/powerpoint/2010/main" val="129637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43005B7D-1554-4D0B-A7A9-CB32B1B893D3}"/>
              </a:ext>
            </a:extLst>
          </p:cNvPr>
          <p:cNvSpPr txBox="1">
            <a:spLocks/>
          </p:cNvSpPr>
          <p:nvPr/>
        </p:nvSpPr>
        <p:spPr>
          <a:xfrm>
            <a:off x="1066800" y="71216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Aft>
                <a:spcPts val="800"/>
              </a:spcAft>
            </a:pPr>
            <a:r>
              <a:rPr lang="it-IT" sz="2800" b="1" dirty="0">
                <a:solidFill>
                  <a:srgbClr val="4A4A4A"/>
                </a:solidFill>
                <a:effectLst/>
                <a:ea typeface="Times New Roman" panose="02020603050405020304" pitchFamily="18" charset="0"/>
                <a:cs typeface="Times New Roman" panose="02020603050405020304" pitchFamily="18" charset="0"/>
              </a:rPr>
              <a:t>Proroga del credito d'imposta per investimenti in beni strumentali «Transizione 4.0».</a:t>
            </a:r>
            <a:endParaRPr lang="it-IT" sz="2800" dirty="0">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E4697A2B-99F8-40EC-8B50-AD6DE2FA415A}"/>
              </a:ext>
            </a:extLst>
          </p:cNvPr>
          <p:cNvSpPr txBox="1">
            <a:spLocks/>
          </p:cNvSpPr>
          <p:nvPr/>
        </p:nvSpPr>
        <p:spPr>
          <a:xfrm>
            <a:off x="1057275" y="1846103"/>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87630" indent="0" algn="just">
              <a:lnSpc>
                <a:spcPct val="100000"/>
              </a:lnSpc>
              <a:spcBef>
                <a:spcPts val="0"/>
              </a:spcBef>
              <a:buNone/>
            </a:pPr>
            <a:r>
              <a:rPr lang="it-IT" sz="1300" b="1" u="sng" dirty="0">
                <a:solidFill>
                  <a:srgbClr val="4A4A4A"/>
                </a:solidFill>
                <a:effectLst/>
                <a:latin typeface="+mj-lt"/>
                <a:ea typeface="Times New Roman" panose="02020603050405020304" pitchFamily="18" charset="0"/>
                <a:cs typeface="Times New Roman" panose="02020603050405020304" pitchFamily="18" charset="0"/>
              </a:rPr>
              <a:t>Disciplina prevista dalla Legge di Bilancio 2021</a:t>
            </a:r>
          </a:p>
          <a:p>
            <a:pPr marL="87630" indent="0">
              <a:lnSpc>
                <a:spcPct val="100000"/>
              </a:lnSpc>
              <a:buNone/>
            </a:pPr>
            <a:r>
              <a:rPr lang="it-IT" sz="1300" dirty="0">
                <a:effectLst/>
                <a:latin typeface="+mj-lt"/>
                <a:ea typeface="Times New Roman" panose="02020603050405020304" pitchFamily="18" charset="0"/>
                <a:cs typeface="Verdana" panose="020B0604030504040204" pitchFamily="34" charset="0"/>
              </a:rPr>
              <a:t>Il credito di imposta è riconosciuto in maniera differenziata a seconda del  bene oggetto dell’investimento, ai sensi dei commi 1056,1057, con riferimento ai “</a:t>
            </a:r>
            <a:r>
              <a:rPr lang="it-IT" sz="1300" b="1" dirty="0">
                <a:effectLst/>
                <a:latin typeface="+mj-lt"/>
                <a:ea typeface="Times New Roman" panose="02020603050405020304" pitchFamily="18" charset="0"/>
                <a:cs typeface="Verdana" panose="020B0604030504040204" pitchFamily="34" charset="0"/>
              </a:rPr>
              <a:t>beni materiali Industria 4.0” di cui Allegato A</a:t>
            </a:r>
            <a:r>
              <a:rPr lang="it-IT" sz="1300" dirty="0">
                <a:effectLst/>
                <a:latin typeface="+mj-lt"/>
                <a:ea typeface="Times New Roman" panose="02020603050405020304" pitchFamily="18" charset="0"/>
                <a:cs typeface="Verdana" panose="020B0604030504040204" pitchFamily="34" charset="0"/>
              </a:rPr>
              <a:t> annesso alla</a:t>
            </a:r>
            <a:r>
              <a:rPr lang="it-IT" sz="1300" dirty="0">
                <a:latin typeface="+mj-lt"/>
                <a:ea typeface="Times New Roman" panose="02020603050405020304" pitchFamily="18" charset="0"/>
                <a:cs typeface="Times New Roman" panose="02020603050405020304" pitchFamily="18" charset="0"/>
              </a:rPr>
              <a:t> </a:t>
            </a:r>
            <a:r>
              <a:rPr lang="it-IT" sz="1300" dirty="0">
                <a:effectLst/>
                <a:latin typeface="+mj-lt"/>
                <a:ea typeface="Times New Roman" panose="02020603050405020304" pitchFamily="18" charset="0"/>
                <a:cs typeface="Verdana" panose="020B0604030504040204" pitchFamily="34" charset="0"/>
              </a:rPr>
              <a:t>Legge n. 232/2016 il credito di imposta spetta in misura differenziata a seconda del costo di acquisizione degli investimenti effettuati dal 16.11.2020 al 31.12.2021 (o 30.06.2022):</a:t>
            </a:r>
            <a:endParaRPr lang="it-IT" sz="1300" dirty="0">
              <a:effectLst/>
              <a:latin typeface="+mj-lt"/>
              <a:ea typeface="Calibri" panose="020F0502020204030204" pitchFamily="34" charset="0"/>
              <a:cs typeface="Times New Roman" panose="02020603050405020304" pitchFamily="18" charset="0"/>
            </a:endParaRPr>
          </a:p>
          <a:p>
            <a:pPr lvl="1">
              <a:spcBef>
                <a:spcPts val="300"/>
              </a:spcBef>
              <a:spcAft>
                <a:spcPts val="300"/>
              </a:spcAft>
              <a:buFont typeface="Arial" panose="020B0604020202020204" pitchFamily="34" charset="0"/>
              <a:buChar char="•"/>
            </a:pPr>
            <a:r>
              <a:rPr lang="it-IT" dirty="0">
                <a:effectLst/>
                <a:latin typeface="+mj-lt"/>
                <a:ea typeface="Times New Roman" panose="02020603050405020304" pitchFamily="18" charset="0"/>
                <a:cs typeface="Verdana" panose="020B0604030504040204" pitchFamily="34" charset="0"/>
              </a:rPr>
              <a:t>50% del costo fino a € 2.500.000,</a:t>
            </a:r>
            <a:endParaRPr lang="it-IT" dirty="0">
              <a:effectLst/>
              <a:latin typeface="+mj-lt"/>
              <a:ea typeface="Calibri" panose="020F0502020204030204" pitchFamily="34" charset="0"/>
              <a:cs typeface="Wingdings" panose="05000000000000000000" pitchFamily="2" charset="2"/>
            </a:endParaRPr>
          </a:p>
          <a:p>
            <a:pPr lvl="1">
              <a:spcBef>
                <a:spcPts val="300"/>
              </a:spcBef>
              <a:spcAft>
                <a:spcPts val="300"/>
              </a:spcAft>
              <a:buFont typeface="Arial" panose="020B0604020202020204" pitchFamily="34" charset="0"/>
              <a:buChar char="•"/>
            </a:pPr>
            <a:r>
              <a:rPr lang="it-IT" dirty="0">
                <a:effectLst/>
                <a:latin typeface="+mj-lt"/>
                <a:ea typeface="Times New Roman" panose="02020603050405020304" pitchFamily="18" charset="0"/>
                <a:cs typeface="Verdana" panose="020B0604030504040204" pitchFamily="34" charset="0"/>
              </a:rPr>
              <a:t>30% del costo se superiore a €. 2.500.000 fino a 10.000.000;</a:t>
            </a:r>
            <a:endParaRPr lang="it-IT" dirty="0">
              <a:effectLst/>
              <a:latin typeface="+mj-lt"/>
              <a:ea typeface="Calibri" panose="020F0502020204030204" pitchFamily="34" charset="0"/>
              <a:cs typeface="Wingdings" panose="05000000000000000000" pitchFamily="2" charset="2"/>
            </a:endParaRPr>
          </a:p>
          <a:p>
            <a:pPr lvl="1">
              <a:spcBef>
                <a:spcPts val="300"/>
              </a:spcBef>
              <a:spcAft>
                <a:spcPts val="300"/>
              </a:spcAft>
              <a:buFont typeface="Arial" panose="020B0604020202020204" pitchFamily="34" charset="0"/>
              <a:buChar char="•"/>
            </a:pPr>
            <a:r>
              <a:rPr lang="it-IT" dirty="0">
                <a:effectLst/>
                <a:latin typeface="+mj-lt"/>
                <a:ea typeface="Times New Roman" panose="02020603050405020304" pitchFamily="18" charset="0"/>
                <a:cs typeface="Verdana" panose="020B0604030504040204" pitchFamily="34" charset="0"/>
              </a:rPr>
              <a:t>10% del costo se superiore a € 10.000.000 fino a € 20.000.000</a:t>
            </a:r>
          </a:p>
          <a:p>
            <a:pPr lvl="1">
              <a:spcBef>
                <a:spcPts val="300"/>
              </a:spcBef>
              <a:spcAft>
                <a:spcPts val="300"/>
              </a:spcAft>
              <a:buFont typeface="Arial" panose="020B0604020202020204" pitchFamily="34" charset="0"/>
              <a:buChar char="•"/>
            </a:pPr>
            <a:endParaRPr lang="it-IT" dirty="0">
              <a:latin typeface="+mj-lt"/>
              <a:ea typeface="Calibri" panose="020F0502020204030204" pitchFamily="34" charset="0"/>
              <a:cs typeface="Wingdings" panose="05000000000000000000" pitchFamily="2" charset="2"/>
            </a:endParaRPr>
          </a:p>
          <a:p>
            <a:pPr marL="0" indent="0">
              <a:lnSpc>
                <a:spcPct val="100000"/>
              </a:lnSpc>
              <a:spcAft>
                <a:spcPts val="800"/>
              </a:spcAft>
              <a:buNone/>
            </a:pPr>
            <a:r>
              <a:rPr lang="it-IT" sz="1300" dirty="0">
                <a:effectLst/>
                <a:latin typeface="+mj-lt"/>
                <a:ea typeface="Times New Roman" panose="02020603050405020304" pitchFamily="18" charset="0"/>
                <a:cs typeface="Verdana" panose="020B0604030504040204" pitchFamily="34" charset="0"/>
              </a:rPr>
              <a:t>Relativamente ai “</a:t>
            </a:r>
            <a:r>
              <a:rPr lang="it-IT" sz="1300" b="1" dirty="0">
                <a:effectLst/>
                <a:latin typeface="+mj-lt"/>
                <a:ea typeface="Times New Roman" panose="02020603050405020304" pitchFamily="18" charset="0"/>
                <a:cs typeface="Verdana" panose="020B0604030504040204" pitchFamily="34" charset="0"/>
              </a:rPr>
              <a:t>beni immateriali Industria 4.0” di cui all’Allegato B</a:t>
            </a:r>
            <a:r>
              <a:rPr lang="it-IT" sz="1300" dirty="0">
                <a:effectLst/>
                <a:latin typeface="+mj-lt"/>
                <a:ea typeface="Times New Roman" panose="02020603050405020304" pitchFamily="18" charset="0"/>
                <a:cs typeface="Verdana" panose="020B0604030504040204" pitchFamily="34" charset="0"/>
              </a:rPr>
              <a:t>  annesso alla Legge 232/2016 (per i quali</a:t>
            </a:r>
            <a:r>
              <a:rPr lang="it-IT" sz="1300" b="1" dirty="0">
                <a:effectLst/>
                <a:latin typeface="+mj-lt"/>
                <a:ea typeface="Times New Roman" panose="02020603050405020304" pitchFamily="18" charset="0"/>
                <a:cs typeface="Verdana" panose="020B0604030504040204" pitchFamily="34" charset="0"/>
              </a:rPr>
              <a:t> il credito di imposta spetta nella  misura del 20% del costo).Tale misura riguarda gli investimenti del periodo   16-11-2020- 31.12.2022 (ovvero 30.06.2023).</a:t>
            </a:r>
            <a:endParaRPr lang="it-IT" sz="1300" b="1" dirty="0">
              <a:effectLst/>
              <a:latin typeface="+mj-lt"/>
              <a:ea typeface="Times New Roman" panose="02020603050405020304" pitchFamily="18" charset="0"/>
              <a:cs typeface="Times New Roman" panose="02020603050405020304" pitchFamily="18" charset="0"/>
            </a:endParaRPr>
          </a:p>
          <a:p>
            <a:pPr marL="0" indent="0">
              <a:lnSpc>
                <a:spcPct val="100000"/>
              </a:lnSpc>
              <a:spcAft>
                <a:spcPts val="800"/>
              </a:spcAft>
              <a:buNone/>
            </a:pPr>
            <a:r>
              <a:rPr lang="it-IT" sz="1300" dirty="0">
                <a:latin typeface="+mj-lt"/>
                <a:ea typeface="Times New Roman" panose="02020603050405020304" pitchFamily="18" charset="0"/>
                <a:cs typeface="Times New Roman" panose="02020603050405020304" pitchFamily="18" charset="0"/>
              </a:rPr>
              <a:t>Il </a:t>
            </a:r>
            <a:r>
              <a:rPr lang="it-IT" sz="1300" dirty="0">
                <a:effectLst/>
                <a:latin typeface="+mj-lt"/>
                <a:ea typeface="Times New Roman" panose="02020603050405020304" pitchFamily="18" charset="0"/>
                <a:cs typeface="Verdana" panose="020B0604030504040204" pitchFamily="34" charset="0"/>
              </a:rPr>
              <a:t>comma 1059, Legge di Bilancio 2021 dispone che il credito d’imposta è utilizzabile esclusivamente in compensazione con </a:t>
            </a:r>
            <a:r>
              <a:rPr lang="it-IT" sz="1300" dirty="0" err="1">
                <a:effectLst/>
                <a:latin typeface="+mj-lt"/>
                <a:ea typeface="Times New Roman" panose="02020603050405020304" pitchFamily="18" charset="0"/>
                <a:cs typeface="Verdana" panose="020B0604030504040204" pitchFamily="34" charset="0"/>
              </a:rPr>
              <a:t>Mod</a:t>
            </a:r>
            <a:r>
              <a:rPr lang="it-IT" sz="1300" dirty="0">
                <a:effectLst/>
                <a:latin typeface="+mj-lt"/>
                <a:ea typeface="Times New Roman" panose="02020603050405020304" pitchFamily="18" charset="0"/>
                <a:cs typeface="Verdana" panose="020B0604030504040204" pitchFamily="34" charset="0"/>
              </a:rPr>
              <a:t>. F24, ai sensi dell’art. 17, D. Lgs 9 luglio 1997 n.241 in </a:t>
            </a:r>
            <a:r>
              <a:rPr lang="it-IT" sz="1300" b="1" dirty="0">
                <a:effectLst/>
                <a:latin typeface="+mj-lt"/>
                <a:ea typeface="Times New Roman" panose="02020603050405020304" pitchFamily="18" charset="0"/>
                <a:cs typeface="Verdana" panose="020B0604030504040204" pitchFamily="34" charset="0"/>
              </a:rPr>
              <a:t>tre quote annuali di pari importo a decorrere:</a:t>
            </a:r>
            <a:endParaRPr lang="it-IT" sz="1300" dirty="0">
              <a:effectLst/>
              <a:latin typeface="+mj-lt"/>
              <a:ea typeface="Calibri" panose="020F0502020204030204" pitchFamily="34" charset="0"/>
              <a:cs typeface="Times New Roman" panose="02020603050405020304" pitchFamily="18" charset="0"/>
            </a:endParaRPr>
          </a:p>
          <a:p>
            <a:pPr>
              <a:lnSpc>
                <a:spcPct val="100000"/>
              </a:lnSpc>
              <a:spcAft>
                <a:spcPts val="800"/>
              </a:spcAft>
            </a:pPr>
            <a:r>
              <a:rPr lang="it-IT" sz="1300" dirty="0">
                <a:effectLst/>
                <a:latin typeface="+mj-lt"/>
                <a:ea typeface="Times New Roman" panose="02020603050405020304" pitchFamily="18" charset="0"/>
                <a:cs typeface="Verdana" panose="020B0604030504040204" pitchFamily="34" charset="0"/>
              </a:rPr>
              <a:t>dall’anno di entrata in funzione dei beni diversi da quelli di cui ai predetti Allegati a e B.</a:t>
            </a:r>
            <a:endParaRPr lang="it-IT" sz="1300"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6A8A35AD-FBA2-480F-B153-59167E20CFF0}"/>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28</a:t>
            </a:fld>
            <a:endParaRPr lang="it" i="1" dirty="0"/>
          </a:p>
        </p:txBody>
      </p:sp>
    </p:spTree>
    <p:extLst>
      <p:ext uri="{BB962C8B-B14F-4D97-AF65-F5344CB8AC3E}">
        <p14:creationId xmlns:p14="http://schemas.microsoft.com/office/powerpoint/2010/main" val="14337275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11EE63F2-2256-42FF-86A1-648A68F3E208}"/>
              </a:ext>
            </a:extLst>
          </p:cNvPr>
          <p:cNvSpPr txBox="1">
            <a:spLocks/>
          </p:cNvSpPr>
          <p:nvPr/>
        </p:nvSpPr>
        <p:spPr>
          <a:xfrm>
            <a:off x="1066800" y="71216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Aft>
                <a:spcPts val="800"/>
              </a:spcAft>
            </a:pPr>
            <a:r>
              <a:rPr lang="it-IT" sz="2800" b="1" dirty="0">
                <a:solidFill>
                  <a:srgbClr val="4A4A4A"/>
                </a:solidFill>
                <a:effectLst/>
                <a:ea typeface="Times New Roman" panose="02020603050405020304" pitchFamily="18" charset="0"/>
                <a:cs typeface="Times New Roman" panose="02020603050405020304" pitchFamily="18" charset="0"/>
              </a:rPr>
              <a:t>Proroga del credito d'imposta per investimenti in beni strumentali «Transizione 4.0».</a:t>
            </a:r>
            <a:endParaRPr lang="it-IT" sz="2800" dirty="0">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BD986B8B-B26A-4D91-B0AE-A4158761A364}"/>
              </a:ext>
            </a:extLst>
          </p:cNvPr>
          <p:cNvSpPr txBox="1">
            <a:spLocks/>
          </p:cNvSpPr>
          <p:nvPr/>
        </p:nvSpPr>
        <p:spPr>
          <a:xfrm>
            <a:off x="842662" y="1846103"/>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274320" lvl="1" indent="0" algn="just">
              <a:spcAft>
                <a:spcPts val="800"/>
              </a:spcAft>
              <a:buSzPts val="1000"/>
              <a:buNone/>
              <a:tabLst>
                <a:tab pos="457200" algn="l"/>
              </a:tabLst>
            </a:pPr>
            <a:r>
              <a:rPr lang="it-IT" dirty="0">
                <a:solidFill>
                  <a:srgbClr val="4A4A4A"/>
                </a:solidFill>
                <a:latin typeface="+mj-lt"/>
                <a:ea typeface="Times New Roman" panose="02020603050405020304" pitchFamily="18" charset="0"/>
                <a:cs typeface="Times New Roman" panose="02020603050405020304" pitchFamily="18" charset="0"/>
              </a:rPr>
              <a:t>C</a:t>
            </a:r>
            <a:r>
              <a:rPr lang="it-IT" dirty="0">
                <a:solidFill>
                  <a:srgbClr val="4A4A4A"/>
                </a:solidFill>
                <a:effectLst/>
                <a:latin typeface="+mj-lt"/>
                <a:ea typeface="Times New Roman" panose="02020603050405020304" pitchFamily="18" charset="0"/>
                <a:cs typeface="Times New Roman" panose="02020603050405020304" pitchFamily="18" charset="0"/>
              </a:rPr>
              <a:t>on riguardo agli investimenti in </a:t>
            </a:r>
            <a:r>
              <a:rPr lang="it-IT" b="1" dirty="0">
                <a:solidFill>
                  <a:srgbClr val="4A4A4A"/>
                </a:solidFill>
                <a:effectLst/>
                <a:latin typeface="+mj-lt"/>
                <a:ea typeface="Times New Roman" panose="02020603050405020304" pitchFamily="18" charset="0"/>
                <a:cs typeface="Times New Roman" panose="02020603050405020304" pitchFamily="18" charset="0"/>
              </a:rPr>
              <a:t>beni immateriali 4.0</a:t>
            </a:r>
            <a:r>
              <a:rPr lang="it-IT" dirty="0">
                <a:solidFill>
                  <a:srgbClr val="4A4A4A"/>
                </a:solidFill>
                <a:effectLst/>
                <a:latin typeface="+mj-lt"/>
                <a:ea typeface="Times New Roman" panose="02020603050405020304" pitchFamily="18" charset="0"/>
                <a:cs typeface="Times New Roman" panose="02020603050405020304" pitchFamily="18" charset="0"/>
              </a:rPr>
              <a:t> così come individuati dall'</a:t>
            </a:r>
            <a:r>
              <a:rPr lang="it-IT" b="1" dirty="0">
                <a:solidFill>
                  <a:srgbClr val="4A4A4A"/>
                </a:solidFill>
                <a:effectLst/>
                <a:latin typeface="+mj-lt"/>
                <a:ea typeface="Times New Roman" panose="02020603050405020304" pitchFamily="18" charset="0"/>
                <a:cs typeface="Times New Roman" panose="02020603050405020304" pitchFamily="18" charset="0"/>
              </a:rPr>
              <a:t>allegato B,</a:t>
            </a:r>
            <a:r>
              <a:rPr lang="it-IT" dirty="0">
                <a:solidFill>
                  <a:srgbClr val="4A4A4A"/>
                </a:solidFill>
                <a:effectLst/>
                <a:latin typeface="+mj-lt"/>
                <a:ea typeface="Times New Roman" panose="02020603050405020304" pitchFamily="18" charset="0"/>
                <a:cs typeface="Times New Roman" panose="02020603050405020304" pitchFamily="18" charset="0"/>
              </a:rPr>
              <a:t> Legge di Bilancio 2017:</a:t>
            </a:r>
            <a:endParaRPr lang="it-IT" dirty="0">
              <a:effectLst/>
              <a:latin typeface="+mj-lt"/>
              <a:ea typeface="Calibri" panose="020F0502020204030204" pitchFamily="34" charset="0"/>
              <a:cs typeface="Times New Roman" panose="02020603050405020304" pitchFamily="18" charset="0"/>
            </a:endParaRPr>
          </a:p>
          <a:p>
            <a:pPr marL="742950" lvl="1" indent="-285750" algn="just">
              <a:spcAft>
                <a:spcPts val="500"/>
              </a:spcAft>
              <a:buSzPts val="1000"/>
              <a:tabLst>
                <a:tab pos="914400" algn="l"/>
              </a:tabLst>
            </a:pPr>
            <a:r>
              <a:rPr lang="it-IT" b="1" dirty="0">
                <a:solidFill>
                  <a:srgbClr val="4A4A4A"/>
                </a:solidFill>
                <a:effectLst/>
                <a:latin typeface="+mj-lt"/>
                <a:ea typeface="Times New Roman" panose="02020603050405020304" pitchFamily="18" charset="0"/>
                <a:cs typeface="Times New Roman" panose="02020603050405020304" pitchFamily="18" charset="0"/>
              </a:rPr>
              <a:t>l'estensione fino al 31 dicembre 2023, ovvero entro il 30 giugno 2024</a:t>
            </a:r>
            <a:r>
              <a:rPr lang="it-IT" dirty="0">
                <a:solidFill>
                  <a:srgbClr val="4A4A4A"/>
                </a:solidFill>
                <a:effectLst/>
                <a:latin typeface="+mj-lt"/>
                <a:ea typeface="Times New Roman" panose="02020603050405020304" pitchFamily="18" charset="0"/>
                <a:cs typeface="Times New Roman" panose="02020603050405020304" pitchFamily="18" charset="0"/>
              </a:rPr>
              <a:t>, a condizione che entro la data del 31 dicembre 2023 il relativo ordine risulti accettato dal venditore (e sia avvenuto il pagamento di acconti in misura almeno pari al 20 per cento del costo di acquisizione), del credito d'imposta in misura pari al </a:t>
            </a:r>
            <a:r>
              <a:rPr lang="it-IT" b="1" dirty="0">
                <a:solidFill>
                  <a:srgbClr val="4A4A4A"/>
                </a:solidFill>
                <a:effectLst/>
                <a:latin typeface="+mj-lt"/>
                <a:ea typeface="Times New Roman" panose="02020603050405020304" pitchFamily="18" charset="0"/>
                <a:cs typeface="Times New Roman" panose="02020603050405020304" pitchFamily="18" charset="0"/>
              </a:rPr>
              <a:t>20 per cento</a:t>
            </a:r>
            <a:r>
              <a:rPr lang="it-IT" dirty="0">
                <a:solidFill>
                  <a:srgbClr val="4A4A4A"/>
                </a:solidFill>
                <a:effectLst/>
                <a:latin typeface="+mj-lt"/>
                <a:ea typeface="Times New Roman" panose="02020603050405020304" pitchFamily="18" charset="0"/>
                <a:cs typeface="Times New Roman" panose="02020603050405020304" pitchFamily="18" charset="0"/>
              </a:rPr>
              <a:t> del costo, nel limite massimo annuale di costi ammissibili pari a 1 milione di euro;</a:t>
            </a:r>
            <a:endParaRPr lang="it-IT" dirty="0">
              <a:effectLst/>
              <a:latin typeface="+mj-lt"/>
              <a:ea typeface="Calibri" panose="020F0502020204030204" pitchFamily="34" charset="0"/>
              <a:cs typeface="Times New Roman" panose="02020603050405020304" pitchFamily="18" charset="0"/>
            </a:endParaRPr>
          </a:p>
          <a:p>
            <a:pPr marL="742950" lvl="1" indent="-285750" algn="just">
              <a:spcAft>
                <a:spcPts val="500"/>
              </a:spcAft>
              <a:buSzPts val="1000"/>
              <a:tabLst>
                <a:tab pos="914400" algn="l"/>
              </a:tabLst>
            </a:pPr>
            <a:r>
              <a:rPr lang="it-IT" b="1" dirty="0">
                <a:solidFill>
                  <a:srgbClr val="4A4A4A"/>
                </a:solidFill>
                <a:effectLst/>
                <a:latin typeface="+mj-lt"/>
                <a:ea typeface="Times New Roman" panose="02020603050405020304" pitchFamily="18" charset="0"/>
                <a:cs typeface="Times New Roman" panose="02020603050405020304" pitchFamily="18" charset="0"/>
              </a:rPr>
              <a:t>l'estensione fino al 31 dicembre 2024, ovvero entro il 30 giugno 2025</a:t>
            </a:r>
            <a:r>
              <a:rPr lang="it-IT" dirty="0">
                <a:solidFill>
                  <a:srgbClr val="4A4A4A"/>
                </a:solidFill>
                <a:effectLst/>
                <a:latin typeface="+mj-lt"/>
                <a:ea typeface="Times New Roman" panose="02020603050405020304" pitchFamily="18" charset="0"/>
                <a:cs typeface="Times New Roman" panose="02020603050405020304" pitchFamily="18" charset="0"/>
              </a:rPr>
              <a:t>, a condizione che entro la data del 31 dicembre 2024 il relativo ordine risulti accettato dal venditore (e sia avvenuto il pagamento di acconti in misura almeno pari al 20 per cento del costo di acquisizione), del credito d'imposta in misura pari al </a:t>
            </a:r>
            <a:r>
              <a:rPr lang="it-IT" b="1" dirty="0">
                <a:solidFill>
                  <a:srgbClr val="4A4A4A"/>
                </a:solidFill>
                <a:effectLst/>
                <a:latin typeface="+mj-lt"/>
                <a:ea typeface="Times New Roman" panose="02020603050405020304" pitchFamily="18" charset="0"/>
                <a:cs typeface="Times New Roman" panose="02020603050405020304" pitchFamily="18" charset="0"/>
              </a:rPr>
              <a:t>15 per cento</a:t>
            </a:r>
            <a:r>
              <a:rPr lang="it-IT" dirty="0">
                <a:solidFill>
                  <a:srgbClr val="4A4A4A"/>
                </a:solidFill>
                <a:effectLst/>
                <a:latin typeface="+mj-lt"/>
                <a:ea typeface="Times New Roman" panose="02020603050405020304" pitchFamily="18" charset="0"/>
                <a:cs typeface="Times New Roman" panose="02020603050405020304" pitchFamily="18" charset="0"/>
              </a:rPr>
              <a:t> del costo, nel limite massimo di costi ammissibili pari a </a:t>
            </a:r>
            <a:r>
              <a:rPr lang="it-IT" b="1" dirty="0">
                <a:solidFill>
                  <a:srgbClr val="4A4A4A"/>
                </a:solidFill>
                <a:effectLst/>
                <a:latin typeface="+mj-lt"/>
                <a:ea typeface="Times New Roman" panose="02020603050405020304" pitchFamily="18" charset="0"/>
                <a:cs typeface="Times New Roman" panose="02020603050405020304" pitchFamily="18" charset="0"/>
              </a:rPr>
              <a:t>1 milione</a:t>
            </a:r>
            <a:r>
              <a:rPr lang="it-IT" dirty="0">
                <a:solidFill>
                  <a:srgbClr val="4A4A4A"/>
                </a:solidFill>
                <a:effectLst/>
                <a:latin typeface="+mj-lt"/>
                <a:ea typeface="Times New Roman" panose="02020603050405020304" pitchFamily="18" charset="0"/>
                <a:cs typeface="Times New Roman" panose="02020603050405020304" pitchFamily="18" charset="0"/>
              </a:rPr>
              <a:t> di euro;</a:t>
            </a:r>
            <a:endParaRPr lang="it-IT" dirty="0">
              <a:effectLst/>
              <a:latin typeface="+mj-lt"/>
              <a:ea typeface="Calibri" panose="020F0502020204030204" pitchFamily="34" charset="0"/>
              <a:cs typeface="Times New Roman" panose="02020603050405020304" pitchFamily="18" charset="0"/>
            </a:endParaRPr>
          </a:p>
          <a:p>
            <a:pPr marL="742950" lvl="1" indent="-285750" algn="just">
              <a:spcAft>
                <a:spcPts val="500"/>
              </a:spcAft>
              <a:buSzPts val="1000"/>
              <a:tabLst>
                <a:tab pos="914400" algn="l"/>
              </a:tabLst>
            </a:pPr>
            <a:r>
              <a:rPr lang="it-IT" b="1" dirty="0">
                <a:solidFill>
                  <a:srgbClr val="4A4A4A"/>
                </a:solidFill>
                <a:effectLst/>
                <a:latin typeface="+mj-lt"/>
                <a:ea typeface="Times New Roman" panose="02020603050405020304" pitchFamily="18" charset="0"/>
                <a:cs typeface="Times New Roman" panose="02020603050405020304" pitchFamily="18" charset="0"/>
              </a:rPr>
              <a:t>l'estensione fino al 31 dicembre 2025, ovvero entro il 30 giugno 2026,</a:t>
            </a:r>
            <a:r>
              <a:rPr lang="it-IT" dirty="0">
                <a:solidFill>
                  <a:srgbClr val="4A4A4A"/>
                </a:solidFill>
                <a:effectLst/>
                <a:latin typeface="+mj-lt"/>
                <a:ea typeface="Times New Roman" panose="02020603050405020304" pitchFamily="18" charset="0"/>
                <a:cs typeface="Times New Roman" panose="02020603050405020304" pitchFamily="18" charset="0"/>
              </a:rPr>
              <a:t> a condizione che entro la data del 31 dicembre 2025 il relativo ordine risulti accettato dal venditore (e sia avvenuto il pagamento di acconti in misura almeno pari al 20 per cento del costo di acquisizione), del credito d'imposta in misura pari al </a:t>
            </a:r>
            <a:r>
              <a:rPr lang="it-IT" b="1" dirty="0">
                <a:solidFill>
                  <a:srgbClr val="4A4A4A"/>
                </a:solidFill>
                <a:effectLst/>
                <a:latin typeface="+mj-lt"/>
                <a:ea typeface="Times New Roman" panose="02020603050405020304" pitchFamily="18" charset="0"/>
                <a:cs typeface="Times New Roman" panose="02020603050405020304" pitchFamily="18" charset="0"/>
              </a:rPr>
              <a:t>10 per cento</a:t>
            </a:r>
            <a:r>
              <a:rPr lang="it-IT" dirty="0">
                <a:solidFill>
                  <a:srgbClr val="4A4A4A"/>
                </a:solidFill>
                <a:effectLst/>
                <a:latin typeface="+mj-lt"/>
                <a:ea typeface="Times New Roman" panose="02020603050405020304" pitchFamily="18" charset="0"/>
                <a:cs typeface="Times New Roman" panose="02020603050405020304" pitchFamily="18" charset="0"/>
              </a:rPr>
              <a:t> del costo, nel limite massimo di costi ammissibili pari </a:t>
            </a:r>
            <a:r>
              <a:rPr lang="it-IT" b="1" dirty="0">
                <a:solidFill>
                  <a:srgbClr val="4A4A4A"/>
                </a:solidFill>
                <a:effectLst/>
                <a:latin typeface="+mj-lt"/>
                <a:ea typeface="Times New Roman" panose="02020603050405020304" pitchFamily="18" charset="0"/>
                <a:cs typeface="Times New Roman" panose="02020603050405020304" pitchFamily="18" charset="0"/>
              </a:rPr>
              <a:t>a 1 milione</a:t>
            </a:r>
            <a:r>
              <a:rPr lang="it-IT" dirty="0">
                <a:solidFill>
                  <a:srgbClr val="4A4A4A"/>
                </a:solidFill>
                <a:effectLst/>
                <a:latin typeface="+mj-lt"/>
                <a:ea typeface="Times New Roman" panose="02020603050405020304" pitchFamily="18" charset="0"/>
                <a:cs typeface="Times New Roman" panose="02020603050405020304" pitchFamily="18" charset="0"/>
              </a:rPr>
              <a:t> di euro. </a:t>
            </a:r>
            <a:endParaRPr lang="it-IT" dirty="0">
              <a:effectLst/>
              <a:latin typeface="+mj-lt"/>
              <a:ea typeface="Calibri" panose="020F0502020204030204" pitchFamily="34" charset="0"/>
              <a:cs typeface="Times New Roman" panose="02020603050405020304" pitchFamily="18" charset="0"/>
            </a:endParaRPr>
          </a:p>
          <a:p>
            <a:pPr marL="87630" indent="0" algn="just">
              <a:lnSpc>
                <a:spcPct val="100000"/>
              </a:lnSpc>
              <a:spcAft>
                <a:spcPts val="800"/>
              </a:spcAft>
              <a:buNone/>
            </a:pPr>
            <a:r>
              <a:rPr lang="it-IT" sz="1300" b="1" u="sng" dirty="0">
                <a:solidFill>
                  <a:srgbClr val="FF0000"/>
                </a:solidFill>
                <a:effectLst/>
                <a:latin typeface="+mj-lt"/>
                <a:ea typeface="Times New Roman" panose="02020603050405020304" pitchFamily="18" charset="0"/>
                <a:cs typeface="Times New Roman" panose="02020603050405020304" pitchFamily="18" charset="0"/>
              </a:rPr>
              <a:t>ATTENZIONE</a:t>
            </a:r>
            <a:r>
              <a:rPr lang="it-IT" sz="1300" dirty="0">
                <a:solidFill>
                  <a:srgbClr val="4A4A4A"/>
                </a:solidFill>
                <a:effectLst/>
                <a:latin typeface="+mj-lt"/>
                <a:ea typeface="Times New Roman" panose="02020603050405020304" pitchFamily="18" charset="0"/>
                <a:cs typeface="Times New Roman" panose="02020603050405020304" pitchFamily="18" charset="0"/>
              </a:rPr>
              <a:t>: La proroga non interessa il credito di imposta per investimenti in beni strumentali generici per i quali spetta per gli investimenti effettuati dalle imprese e dai lavoratori autonomi fino al 31 dicembre 2022 con l’estensione al 30 giugno 2023 a condizione che entro il 31 dicembre 2022 il relativo ordine risulti accettato dal venditore e che sia avvenuto il pagamento di acconti in misura almeno pari al 20% del costo di acquisizione.</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6A4421D1-C210-4122-9E13-27CF648874CD}"/>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29</a:t>
            </a:fld>
            <a:endParaRPr lang="it" i="1" dirty="0"/>
          </a:p>
        </p:txBody>
      </p:sp>
    </p:spTree>
    <p:extLst>
      <p:ext uri="{BB962C8B-B14F-4D97-AF65-F5344CB8AC3E}">
        <p14:creationId xmlns:p14="http://schemas.microsoft.com/office/powerpoint/2010/main" val="233376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CD9865-2E76-4F26-87CA-06C7B94F5FA4}"/>
              </a:ext>
            </a:extLst>
          </p:cNvPr>
          <p:cNvSpPr>
            <a:spLocks noGrp="1"/>
          </p:cNvSpPr>
          <p:nvPr>
            <p:ph type="title"/>
          </p:nvPr>
        </p:nvSpPr>
        <p:spPr>
          <a:xfrm>
            <a:off x="1066800" y="499719"/>
            <a:ext cx="10058400" cy="1371600"/>
          </a:xfrm>
        </p:spPr>
        <p:txBody>
          <a:bodyPr>
            <a:normAutofit/>
          </a:bodyPr>
          <a:lstStyle/>
          <a:p>
            <a:r>
              <a:rPr lang="it-IT" sz="2800" b="1" dirty="0">
                <a:effectLst/>
                <a:ea typeface="Calibri" panose="020F0502020204030204" pitchFamily="34" charset="0"/>
                <a:cs typeface="Times New Roman" panose="02020603050405020304" pitchFamily="18" charset="0"/>
              </a:rPr>
              <a:t>LEGGE DI BILANCIO 2022:</a:t>
            </a:r>
            <a:br>
              <a:rPr lang="it-IT" sz="2800" b="1" dirty="0">
                <a:effectLst/>
                <a:ea typeface="Calibri" panose="020F0502020204030204" pitchFamily="34" charset="0"/>
                <a:cs typeface="Times New Roman" panose="02020603050405020304" pitchFamily="18" charset="0"/>
              </a:rPr>
            </a:br>
            <a:r>
              <a:rPr lang="it-IT" sz="2800" b="1" dirty="0">
                <a:effectLst/>
                <a:ea typeface="Calibri" panose="020F0502020204030204" pitchFamily="34" charset="0"/>
                <a:cs typeface="Times New Roman" panose="02020603050405020304" pitchFamily="18" charset="0"/>
              </a:rPr>
              <a:t>LE PRINCIPALI NOVITA’ FISCALI</a:t>
            </a:r>
            <a:endParaRPr lang="it-IT" sz="2800" dirty="0"/>
          </a:p>
        </p:txBody>
      </p:sp>
      <p:sp>
        <p:nvSpPr>
          <p:cNvPr id="3" name="Segnaposto contenuto 2">
            <a:extLst>
              <a:ext uri="{FF2B5EF4-FFF2-40B4-BE49-F238E27FC236}">
                <a16:creationId xmlns:a16="http://schemas.microsoft.com/office/drawing/2014/main" id="{0D92C5E1-2CA8-42E1-A2A3-F7B45339F578}"/>
              </a:ext>
            </a:extLst>
          </p:cNvPr>
          <p:cNvSpPr>
            <a:spLocks noGrp="1"/>
          </p:cNvSpPr>
          <p:nvPr>
            <p:ph idx="1"/>
          </p:nvPr>
        </p:nvSpPr>
        <p:spPr/>
        <p:txBody>
          <a:bodyPr>
            <a:noAutofit/>
          </a:bodyPr>
          <a:lstStyle/>
          <a:p>
            <a:pPr marL="0" indent="0" algn="just">
              <a:lnSpc>
                <a:spcPct val="120000"/>
              </a:lnSpc>
              <a:spcBef>
                <a:spcPts val="600"/>
              </a:spcBef>
              <a:spcAft>
                <a:spcPts val="600"/>
              </a:spcAft>
              <a:buNone/>
            </a:pPr>
            <a:r>
              <a:rPr lang="it-IT" sz="1300" dirty="0">
                <a:solidFill>
                  <a:srgbClr val="000000"/>
                </a:solidFill>
                <a:effectLst/>
                <a:latin typeface="+mj-lt"/>
                <a:ea typeface="Calibri" panose="020F0502020204030204" pitchFamily="34" charset="0"/>
              </a:rPr>
              <a:t>È stata approvata definitivamente la c.d. Finanziaria 2022, </a:t>
            </a:r>
            <a:r>
              <a:rPr lang="it-IT" sz="1300" b="1" dirty="0">
                <a:solidFill>
                  <a:srgbClr val="000000"/>
                </a:solidFill>
                <a:effectLst/>
                <a:latin typeface="+mj-lt"/>
                <a:ea typeface="Calibri" panose="020F0502020204030204" pitchFamily="34" charset="0"/>
              </a:rPr>
              <a:t>Legge 30 dicembre 2021, n. 234 (pubblicata in Gazzetta Ufficiale 31 dicembre 2021, n. 310)</a:t>
            </a:r>
            <a:r>
              <a:rPr lang="it-IT" sz="1300" dirty="0">
                <a:solidFill>
                  <a:srgbClr val="000000"/>
                </a:solidFill>
                <a:effectLst/>
                <a:latin typeface="+mj-lt"/>
                <a:ea typeface="Calibri" panose="020F0502020204030204" pitchFamily="34" charset="0"/>
              </a:rPr>
              <a:t>, contenente una serie di novità di natura fiscale, in vigore dall’1.1.2022, tra le quali si segnalano le seguenti</a:t>
            </a:r>
          </a:p>
          <a:p>
            <a:pPr marL="0" indent="0" algn="ctr">
              <a:lnSpc>
                <a:spcPct val="107000"/>
              </a:lnSpc>
              <a:spcBef>
                <a:spcPts val="900"/>
              </a:spcBef>
              <a:spcAft>
                <a:spcPts val="300"/>
              </a:spcAft>
              <a:buNone/>
            </a:pPr>
            <a:r>
              <a:rPr lang="it-IT" sz="1300" b="1" cap="all" dirty="0">
                <a:effectLst/>
                <a:latin typeface="+mj-lt"/>
                <a:ea typeface="Times New Roman" panose="02020603050405020304" pitchFamily="18" charset="0"/>
                <a:cs typeface="Arial" panose="020B0604020202020204" pitchFamily="34" charset="0"/>
              </a:rPr>
              <a:t>MODIFICHE AL SISTEMA DI TASSAZIONE DELLE PERSONE FISICHE (ART. 1 COMMI DA 2 A 4)</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20000"/>
              </a:lnSpc>
              <a:spcBef>
                <a:spcPts val="285"/>
              </a:spcBef>
              <a:spcAft>
                <a:spcPts val="600"/>
              </a:spcAft>
              <a:buNone/>
            </a:pPr>
            <a:r>
              <a:rPr lang="it-IT" sz="1300" dirty="0">
                <a:solidFill>
                  <a:srgbClr val="000000"/>
                </a:solidFill>
                <a:effectLst/>
                <a:latin typeface="+mj-lt"/>
                <a:ea typeface="Calibri" panose="020F0502020204030204" pitchFamily="34" charset="0"/>
              </a:rPr>
              <a:t>E’ stata una delle misure maggiormente attese riguarda la modifica della tassazione IRPEF, con la riorganizzazione delle aliquote e la rimodulazione della detrazione spettante per tipologia di reddito. Con tale misura viene parzialmente anticipato quanto previsto nel </a:t>
            </a:r>
            <a:r>
              <a:rPr lang="it-IT" sz="1300" dirty="0" err="1">
                <a:solidFill>
                  <a:srgbClr val="000000"/>
                </a:solidFill>
                <a:effectLst/>
                <a:latin typeface="+mj-lt"/>
                <a:ea typeface="Calibri" panose="020F0502020204030204" pitchFamily="34" charset="0"/>
              </a:rPr>
              <a:t>ddl</a:t>
            </a:r>
            <a:r>
              <a:rPr lang="it-IT" sz="1300" dirty="0">
                <a:solidFill>
                  <a:srgbClr val="000000"/>
                </a:solidFill>
                <a:effectLst/>
                <a:latin typeface="+mj-lt"/>
                <a:ea typeface="Calibri" panose="020F0502020204030204" pitchFamily="34" charset="0"/>
              </a:rPr>
              <a:t> che ha conferito al Governo la delega legislativa per la Riforma fiscale.</a:t>
            </a:r>
          </a:p>
          <a:p>
            <a:pPr marL="0" indent="0" algn="just">
              <a:lnSpc>
                <a:spcPct val="120000"/>
              </a:lnSpc>
              <a:spcBef>
                <a:spcPts val="300"/>
              </a:spcBef>
              <a:spcAft>
                <a:spcPts val="600"/>
              </a:spcAft>
              <a:buNone/>
            </a:pPr>
            <a:r>
              <a:rPr lang="it-IT" sz="1300" dirty="0">
                <a:solidFill>
                  <a:srgbClr val="000000"/>
                </a:solidFill>
                <a:effectLst/>
                <a:latin typeface="+mj-lt"/>
                <a:ea typeface="Calibri" panose="020F0502020204030204" pitchFamily="34" charset="0"/>
              </a:rPr>
              <a:t>È inoltre disposta la riduzione da € 28.000 a € 15.000 della soglia di reddito di lavoro dipendente / assimilato entro la quale, in linea generale, spetta il trattamento integrativo (€ 1.200), c.d. “bonus IRPEF”, facendo salva l’attribuzione dello stesso per i redditi non superiori a € 28.000 al sussistere di specifiche condizioni.</a:t>
            </a:r>
          </a:p>
          <a:p>
            <a:pPr marL="0" indent="0" algn="just">
              <a:lnSpc>
                <a:spcPct val="120000"/>
              </a:lnSpc>
              <a:spcBef>
                <a:spcPts val="300"/>
              </a:spcBef>
              <a:spcAft>
                <a:spcPts val="600"/>
              </a:spcAft>
              <a:buNone/>
            </a:pPr>
            <a:r>
              <a:rPr lang="it-IT" sz="1300" dirty="0">
                <a:solidFill>
                  <a:srgbClr val="000000"/>
                </a:solidFill>
                <a:effectLst/>
                <a:latin typeface="+mj-lt"/>
                <a:ea typeface="Calibri" panose="020F0502020204030204" pitchFamily="34" charset="0"/>
              </a:rPr>
              <a:t>Infine, per adeguare la disciplina dell'addizionale regionale e comunale IRPEF alle predette novità, sono differiti, per gli Enti territoriali, i termini di modifica delle addizionali stesse.</a:t>
            </a:r>
          </a:p>
          <a:p>
            <a:endParaRPr lang="it-IT" dirty="0"/>
          </a:p>
        </p:txBody>
      </p:sp>
      <p:sp>
        <p:nvSpPr>
          <p:cNvPr id="5" name="Sottotitolo 2">
            <a:extLst>
              <a:ext uri="{FF2B5EF4-FFF2-40B4-BE49-F238E27FC236}">
                <a16:creationId xmlns:a16="http://schemas.microsoft.com/office/drawing/2014/main" id="{7E5F9212-584F-4A5B-8E97-4E4A928D77FD}"/>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a:t>
            </a:fld>
            <a:endParaRPr lang="it" i="1" dirty="0"/>
          </a:p>
        </p:txBody>
      </p:sp>
    </p:spTree>
    <p:extLst>
      <p:ext uri="{BB962C8B-B14F-4D97-AF65-F5344CB8AC3E}">
        <p14:creationId xmlns:p14="http://schemas.microsoft.com/office/powerpoint/2010/main" val="36072005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D9E69295-51FA-4EEA-BFE0-FECED3676E91}"/>
              </a:ext>
            </a:extLst>
          </p:cNvPr>
          <p:cNvSpPr txBox="1">
            <a:spLocks/>
          </p:cNvSpPr>
          <p:nvPr/>
        </p:nvSpPr>
        <p:spPr>
          <a:xfrm>
            <a:off x="1066800" y="2595219"/>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fontAlgn="ctr">
              <a:lnSpc>
                <a:spcPts val="1800"/>
              </a:lnSpc>
              <a:spcAft>
                <a:spcPts val="800"/>
              </a:spcAft>
            </a:pPr>
            <a:r>
              <a:rPr lang="it-IT" sz="2800" b="1" cap="all" dirty="0">
                <a:solidFill>
                  <a:schemeClr val="tx1"/>
                </a:solidFill>
                <a:effectLst/>
                <a:ea typeface="Times New Roman" panose="02020603050405020304" pitchFamily="18" charset="0"/>
                <a:cs typeface="Open Sans" panose="020B0606030504020204" pitchFamily="34" charset="0"/>
              </a:rPr>
              <a:t>Agevolazione ACE per i soggetti IRES</a:t>
            </a:r>
            <a:r>
              <a:rPr lang="it-IT" sz="2800" b="1" cap="all" dirty="0">
                <a:solidFill>
                  <a:schemeClr val="tx1"/>
                </a:solidFill>
                <a:effectLst/>
                <a:ea typeface="Times New Roman" panose="02020603050405020304" pitchFamily="18" charset="0"/>
                <a:cs typeface="Times New Roman" panose="02020603050405020304" pitchFamily="18" charset="0"/>
              </a:rPr>
              <a:t> </a:t>
            </a:r>
            <a:endParaRPr lang="it-IT" sz="2800" cap="all" dirty="0">
              <a:solidFill>
                <a:schemeClr val="tx1"/>
              </a:solidFill>
              <a:effectLst/>
              <a:ea typeface="Calibri" panose="020F0502020204030204" pitchFamily="34" charset="0"/>
              <a:cs typeface="Times New Roman" panose="02020603050405020304" pitchFamily="18" charset="0"/>
            </a:endParaRPr>
          </a:p>
          <a:p>
            <a:pPr algn="ctr" fontAlgn="ctr">
              <a:lnSpc>
                <a:spcPts val="1800"/>
              </a:lnSpc>
              <a:spcAft>
                <a:spcPts val="800"/>
              </a:spcAft>
            </a:pPr>
            <a:r>
              <a:rPr lang="it-IT" sz="1800" b="1" dirty="0">
                <a:solidFill>
                  <a:schemeClr val="tx1"/>
                </a:solidFill>
                <a:effectLst/>
                <a:ea typeface="Times New Roman" panose="02020603050405020304" pitchFamily="18" charset="0"/>
                <a:cs typeface="Times New Roman" panose="02020603050405020304" pitchFamily="18" charset="0"/>
              </a:rPr>
              <a:t> </a:t>
            </a:r>
            <a:endParaRPr lang="it-IT" sz="1800" dirty="0">
              <a:solidFill>
                <a:schemeClr val="tx1"/>
              </a:solidFill>
              <a:effectLst/>
              <a:ea typeface="Calibri" panose="020F0502020204030204" pitchFamily="34" charset="0"/>
              <a:cs typeface="Times New Roman" panose="02020603050405020304" pitchFamily="18" charset="0"/>
            </a:endParaRPr>
          </a:p>
          <a:p>
            <a:pPr algn="ctr" fontAlgn="ctr">
              <a:lnSpc>
                <a:spcPts val="1800"/>
              </a:lnSpc>
              <a:spcAft>
                <a:spcPts val="800"/>
              </a:spcAft>
            </a:pPr>
            <a:r>
              <a:rPr lang="it-IT" sz="1800" b="1" dirty="0">
                <a:solidFill>
                  <a:schemeClr val="tx1"/>
                </a:solidFill>
                <a:effectLst/>
                <a:ea typeface="Times New Roman" panose="02020603050405020304" pitchFamily="18" charset="0"/>
                <a:cs typeface="Times New Roman" panose="02020603050405020304" pitchFamily="18" charset="0"/>
              </a:rPr>
              <a:t>Normativa</a:t>
            </a:r>
            <a:endParaRPr lang="it-IT" sz="1800" dirty="0">
              <a:solidFill>
                <a:schemeClr val="tx1"/>
              </a:solidFill>
              <a:effectLst/>
              <a:ea typeface="Calibri" panose="020F0502020204030204" pitchFamily="34" charset="0"/>
              <a:cs typeface="Times New Roman" panose="02020603050405020304" pitchFamily="18" charset="0"/>
            </a:endParaRPr>
          </a:p>
          <a:p>
            <a:pPr algn="ctr">
              <a:lnSpc>
                <a:spcPts val="1650"/>
              </a:lnSpc>
              <a:spcAft>
                <a:spcPts val="800"/>
              </a:spcAft>
            </a:pPr>
            <a:r>
              <a:rPr lang="it-IT" sz="1800" i="1" u="sng" dirty="0">
                <a:solidFill>
                  <a:schemeClr val="tx1"/>
                </a:solidFill>
                <a:effectLs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Decreto Legge 24/06/2014 n. 91 art. 19</a:t>
            </a:r>
            <a:endParaRPr lang="it-IT" sz="1800" i="1" u="sng" dirty="0">
              <a:solidFill>
                <a:schemeClr val="tx1"/>
              </a:solidFill>
              <a:effectLst/>
              <a:ea typeface="Calibri" panose="020F0502020204030204" pitchFamily="34" charset="0"/>
              <a:cs typeface="Times New Roman" panose="02020603050405020304" pitchFamily="18" charset="0"/>
            </a:endParaRPr>
          </a:p>
          <a:p>
            <a:pPr algn="ctr">
              <a:lnSpc>
                <a:spcPts val="1650"/>
              </a:lnSpc>
              <a:spcAft>
                <a:spcPts val="800"/>
              </a:spcAft>
            </a:pPr>
            <a:r>
              <a:rPr lang="it-IT" sz="1800" i="1" u="sng" dirty="0">
                <a:solidFill>
                  <a:schemeClr val="tx1"/>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Decreto Legge 06/12/2011 n. 201 art. 1</a:t>
            </a:r>
            <a:endParaRPr lang="it-IT" sz="1800" i="1" u="sng" dirty="0">
              <a:solidFill>
                <a:schemeClr val="tx1"/>
              </a:solidFill>
              <a:effectLst/>
              <a:ea typeface="Calibri" panose="020F0502020204030204" pitchFamily="34" charset="0"/>
              <a:cs typeface="Times New Roman" panose="02020603050405020304" pitchFamily="18" charset="0"/>
            </a:endParaRPr>
          </a:p>
          <a:p>
            <a:pPr algn="ctr">
              <a:lnSpc>
                <a:spcPct val="107000"/>
              </a:lnSpc>
              <a:spcAft>
                <a:spcPts val="800"/>
              </a:spcAft>
            </a:pPr>
            <a:br>
              <a:rPr lang="it-IT" sz="1800" dirty="0">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4" name="Sottotitolo 2">
            <a:extLst>
              <a:ext uri="{FF2B5EF4-FFF2-40B4-BE49-F238E27FC236}">
                <a16:creationId xmlns:a16="http://schemas.microsoft.com/office/drawing/2014/main" id="{AA3A5A6F-1E5C-4371-9BFC-ED175D1B9F56}"/>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30</a:t>
            </a:fld>
            <a:endParaRPr lang="it" i="1" dirty="0"/>
          </a:p>
        </p:txBody>
      </p:sp>
    </p:spTree>
    <p:extLst>
      <p:ext uri="{BB962C8B-B14F-4D97-AF65-F5344CB8AC3E}">
        <p14:creationId xmlns:p14="http://schemas.microsoft.com/office/powerpoint/2010/main" val="3039926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ABE1FA28-730B-465A-B2CE-5BFD005DF268}"/>
              </a:ext>
            </a:extLst>
          </p:cNvPr>
          <p:cNvSpPr txBox="1">
            <a:spLocks/>
          </p:cNvSpPr>
          <p:nvPr/>
        </p:nvSpPr>
        <p:spPr>
          <a:xfrm>
            <a:off x="1066800" y="84551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fontAlgn="ctr">
              <a:lnSpc>
                <a:spcPts val="1800"/>
              </a:lnSpc>
              <a:spcAft>
                <a:spcPts val="800"/>
              </a:spcAft>
            </a:pPr>
            <a:r>
              <a:rPr lang="it-IT" sz="2800" b="1" dirty="0">
                <a:solidFill>
                  <a:schemeClr val="tx1"/>
                </a:solidFill>
                <a:effectLst/>
                <a:ea typeface="Times New Roman" panose="02020603050405020304" pitchFamily="18" charset="0"/>
                <a:cs typeface="Times New Roman" panose="02020603050405020304" pitchFamily="18" charset="0"/>
              </a:rPr>
              <a:t>Normativa</a:t>
            </a:r>
            <a:endParaRPr lang="it-IT" sz="2800" dirty="0">
              <a:solidFill>
                <a:schemeClr val="tx1"/>
              </a:solidFill>
              <a:effectLst/>
              <a:ea typeface="Calibri" panose="020F0502020204030204" pitchFamily="34" charset="0"/>
              <a:cs typeface="Times New Roman" panose="02020603050405020304" pitchFamily="18" charset="0"/>
            </a:endParaRPr>
          </a:p>
          <a:p>
            <a:pPr algn="just">
              <a:lnSpc>
                <a:spcPts val="1650"/>
              </a:lnSpc>
              <a:spcAft>
                <a:spcPts val="800"/>
              </a:spcAft>
            </a:pPr>
            <a:r>
              <a:rPr lang="it-IT" sz="2000" i="1" u="sng" dirty="0">
                <a:solidFill>
                  <a:schemeClr val="tx1"/>
                </a:solidFill>
                <a:effectLs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Decreto Legge 06/12/2011 n. 201 art. 1</a:t>
            </a:r>
            <a:endParaRPr lang="it-IT" sz="2000" i="1" u="sng" dirty="0">
              <a:solidFill>
                <a:schemeClr val="tx1"/>
              </a:solidFill>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08883EC3-5A00-405F-B27A-07AE0F42C2D9}"/>
              </a:ext>
            </a:extLst>
          </p:cNvPr>
          <p:cNvSpPr txBox="1">
            <a:spLocks/>
          </p:cNvSpPr>
          <p:nvPr/>
        </p:nvSpPr>
        <p:spPr>
          <a:xfrm>
            <a:off x="1057275" y="1848819"/>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Bef>
                <a:spcPts val="0"/>
              </a:spcBef>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L'agevolazione ACE (Aiuto alla Crescita Economica) consiste nella </a:t>
            </a:r>
            <a:r>
              <a:rPr lang="it-IT" sz="1300" b="1" dirty="0">
                <a:solidFill>
                  <a:srgbClr val="4A4A4A"/>
                </a:solidFill>
                <a:effectLst/>
                <a:latin typeface="+mj-lt"/>
                <a:ea typeface="Times New Roman" panose="02020603050405020304" pitchFamily="18" charset="0"/>
                <a:cs typeface="Times New Roman" panose="02020603050405020304" pitchFamily="18" charset="0"/>
              </a:rPr>
              <a:t>deduzione dal reddito complessivo</a:t>
            </a:r>
            <a:r>
              <a:rPr lang="it-IT" sz="1300" dirty="0">
                <a:solidFill>
                  <a:srgbClr val="4A4A4A"/>
                </a:solidFill>
                <a:effectLst/>
                <a:latin typeface="+mj-lt"/>
                <a:ea typeface="Times New Roman" panose="02020603050405020304" pitchFamily="18" charset="0"/>
                <a:cs typeface="Times New Roman" panose="02020603050405020304" pitchFamily="18" charset="0"/>
              </a:rPr>
              <a:t> netto di un importo pari al "</a:t>
            </a:r>
            <a:r>
              <a:rPr lang="it-IT" sz="1300" b="1" dirty="0">
                <a:solidFill>
                  <a:srgbClr val="4A4A4A"/>
                </a:solidFill>
                <a:effectLst/>
                <a:latin typeface="+mj-lt"/>
                <a:ea typeface="Times New Roman" panose="02020603050405020304" pitchFamily="18" charset="0"/>
                <a:cs typeface="Times New Roman" panose="02020603050405020304" pitchFamily="18" charset="0"/>
              </a:rPr>
              <a:t>rendimento nozionale</a:t>
            </a:r>
            <a:r>
              <a:rPr lang="it-IT" sz="1300" dirty="0">
                <a:solidFill>
                  <a:srgbClr val="4A4A4A"/>
                </a:solidFill>
                <a:effectLst/>
                <a:latin typeface="+mj-lt"/>
                <a:ea typeface="Times New Roman" panose="02020603050405020304" pitchFamily="18" charset="0"/>
                <a:cs typeface="Times New Roman" panose="02020603050405020304" pitchFamily="18" charset="0"/>
              </a:rPr>
              <a:t>" </a:t>
            </a:r>
            <a:r>
              <a:rPr lang="it-IT" sz="1300" b="1" dirty="0">
                <a:solidFill>
                  <a:srgbClr val="4A4A4A"/>
                </a:solidFill>
                <a:effectLst/>
                <a:latin typeface="+mj-lt"/>
                <a:ea typeface="Times New Roman" panose="02020603050405020304" pitchFamily="18" charset="0"/>
                <a:cs typeface="Times New Roman" panose="02020603050405020304" pitchFamily="18" charset="0"/>
              </a:rPr>
              <a:t>del nuovo capitale proprio rispetto</a:t>
            </a:r>
            <a:r>
              <a:rPr lang="it-IT" sz="1300" dirty="0">
                <a:solidFill>
                  <a:srgbClr val="4A4A4A"/>
                </a:solidFill>
                <a:effectLst/>
                <a:latin typeface="+mj-lt"/>
                <a:ea typeface="Times New Roman" panose="02020603050405020304" pitchFamily="18" charset="0"/>
                <a:cs typeface="Times New Roman" panose="02020603050405020304" pitchFamily="18" charset="0"/>
              </a:rPr>
              <a:t> a quello esistente alla chiusura dell'esercizio in corso al </a:t>
            </a:r>
            <a:r>
              <a:rPr lang="it-IT" sz="1300" b="1" dirty="0">
                <a:solidFill>
                  <a:srgbClr val="4A4A4A"/>
                </a:solidFill>
                <a:effectLst/>
                <a:latin typeface="+mj-lt"/>
                <a:ea typeface="Times New Roman" panose="02020603050405020304" pitchFamily="18" charset="0"/>
                <a:cs typeface="Times New Roman" panose="02020603050405020304" pitchFamily="18" charset="0"/>
              </a:rPr>
              <a:t>31.12.2010.</a:t>
            </a:r>
          </a:p>
          <a:p>
            <a:pPr marL="0" indent="0" algn="just">
              <a:lnSpc>
                <a:spcPct val="100000"/>
              </a:lnSpc>
              <a:spcBef>
                <a:spcPts val="0"/>
              </a:spcBef>
              <a:buNone/>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È necessario suddividere la variazione in aumento del capitale proprio distinguendo gli </a:t>
            </a:r>
            <a:r>
              <a:rPr lang="it-IT" sz="1300" b="1" dirty="0">
                <a:solidFill>
                  <a:srgbClr val="4A4A4A"/>
                </a:solidFill>
                <a:effectLst/>
                <a:latin typeface="+mj-lt"/>
                <a:ea typeface="Times New Roman" panose="02020603050405020304" pitchFamily="18" charset="0"/>
                <a:cs typeface="Times New Roman" panose="02020603050405020304" pitchFamily="18" charset="0"/>
              </a:rPr>
              <a:t>incrementi</a:t>
            </a:r>
            <a:r>
              <a:rPr lang="it-IT" sz="1300" dirty="0">
                <a:solidFill>
                  <a:srgbClr val="4A4A4A"/>
                </a:solidFill>
                <a:effectLst/>
                <a:latin typeface="+mj-lt"/>
                <a:ea typeface="Times New Roman" panose="02020603050405020304" pitchFamily="18" charset="0"/>
                <a:cs typeface="Times New Roman" panose="02020603050405020304" pitchFamily="18" charset="0"/>
              </a:rPr>
              <a:t> e i </a:t>
            </a:r>
            <a:r>
              <a:rPr lang="it-IT" sz="1300" b="1" dirty="0">
                <a:solidFill>
                  <a:srgbClr val="4A4A4A"/>
                </a:solidFill>
                <a:effectLst/>
                <a:latin typeface="+mj-lt"/>
                <a:ea typeface="Times New Roman" panose="02020603050405020304" pitchFamily="18" charset="0"/>
                <a:cs typeface="Times New Roman" panose="02020603050405020304" pitchFamily="18" charset="0"/>
              </a:rPr>
              <a:t>decrementi</a:t>
            </a:r>
            <a:r>
              <a:rPr lang="it-IT" sz="1300" dirty="0">
                <a:solidFill>
                  <a:srgbClr val="4A4A4A"/>
                </a:solidFill>
                <a:effectLst/>
                <a:latin typeface="+mj-lt"/>
                <a:ea typeface="Times New Roman" panose="02020603050405020304" pitchFamily="18" charset="0"/>
                <a:cs typeface="Times New Roman" panose="02020603050405020304" pitchFamily="18" charset="0"/>
              </a:rPr>
              <a:t>, sia perché tali componenti vanno distintamente indicati nel prospetto presente a rigo RS113 del </a:t>
            </a:r>
            <a:r>
              <a:rPr lang="it-IT" sz="1300" dirty="0" err="1">
                <a:solidFill>
                  <a:srgbClr val="4A4A4A"/>
                </a:solidFill>
                <a:effectLst/>
                <a:latin typeface="+mj-lt"/>
                <a:ea typeface="Times New Roman" panose="02020603050405020304" pitchFamily="18" charset="0"/>
                <a:cs typeface="Times New Roman" panose="02020603050405020304" pitchFamily="18" charset="0"/>
              </a:rPr>
              <a:t>mod</a:t>
            </a:r>
            <a:r>
              <a:rPr lang="it-IT" sz="1300" dirty="0">
                <a:solidFill>
                  <a:srgbClr val="4A4A4A"/>
                </a:solidFill>
                <a:effectLst/>
                <a:latin typeface="+mj-lt"/>
                <a:ea typeface="Times New Roman" panose="02020603050405020304" pitchFamily="18" charset="0"/>
                <a:cs typeface="Times New Roman" panose="02020603050405020304" pitchFamily="18" charset="0"/>
              </a:rPr>
              <a:t>. REDDITI SC, sia perché le modalità di calcolo degli incrementi e dei decrementi sono differenti.</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endParaRPr lang="it-IT" sz="1300" b="1" u="sng" dirty="0">
              <a:effectLst/>
              <a:latin typeface="+mj-lt"/>
              <a:ea typeface="Calibri" panose="020F0502020204030204" pitchFamily="34" charset="0"/>
              <a:cs typeface="Times New Roman" panose="02020603050405020304" pitchFamily="18" charset="0"/>
            </a:endParaRPr>
          </a:p>
        </p:txBody>
      </p:sp>
      <p:pic>
        <p:nvPicPr>
          <p:cNvPr id="5" name="Immagine 4">
            <a:extLst>
              <a:ext uri="{FF2B5EF4-FFF2-40B4-BE49-F238E27FC236}">
                <a16:creationId xmlns:a16="http://schemas.microsoft.com/office/drawing/2014/main" id="{4EBF5180-87B2-48C7-8DA3-0B5DD1A5BD5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92739" y="3807182"/>
            <a:ext cx="8622541" cy="1821900"/>
          </a:xfrm>
          <a:prstGeom prst="rect">
            <a:avLst/>
          </a:prstGeom>
          <a:noFill/>
          <a:ln>
            <a:noFill/>
          </a:ln>
        </p:spPr>
      </p:pic>
      <p:sp>
        <p:nvSpPr>
          <p:cNvPr id="6" name="Sottotitolo 2">
            <a:extLst>
              <a:ext uri="{FF2B5EF4-FFF2-40B4-BE49-F238E27FC236}">
                <a16:creationId xmlns:a16="http://schemas.microsoft.com/office/drawing/2014/main" id="{659D1962-AFEE-4494-A8C4-79D416DAA470}"/>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31</a:t>
            </a:fld>
            <a:endParaRPr lang="it" i="1" dirty="0"/>
          </a:p>
        </p:txBody>
      </p:sp>
    </p:spTree>
    <p:extLst>
      <p:ext uri="{BB962C8B-B14F-4D97-AF65-F5344CB8AC3E}">
        <p14:creationId xmlns:p14="http://schemas.microsoft.com/office/powerpoint/2010/main" val="36946142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E7ACC33F-5BC7-4D06-AF55-DD29B896667A}"/>
              </a:ext>
            </a:extLst>
          </p:cNvPr>
          <p:cNvSpPr txBox="1">
            <a:spLocks/>
          </p:cNvSpPr>
          <p:nvPr/>
        </p:nvSpPr>
        <p:spPr>
          <a:xfrm>
            <a:off x="1066800" y="84551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fontAlgn="ctr">
              <a:lnSpc>
                <a:spcPts val="1800"/>
              </a:lnSpc>
              <a:spcAft>
                <a:spcPts val="800"/>
              </a:spcAft>
            </a:pPr>
            <a:r>
              <a:rPr lang="it-IT" sz="2800" b="1" dirty="0">
                <a:solidFill>
                  <a:schemeClr val="tx1"/>
                </a:solidFill>
                <a:effectLst/>
                <a:ea typeface="Times New Roman" panose="02020603050405020304" pitchFamily="18" charset="0"/>
                <a:cs typeface="Times New Roman" panose="02020603050405020304" pitchFamily="18" charset="0"/>
              </a:rPr>
              <a:t>Normativa</a:t>
            </a:r>
            <a:endParaRPr lang="it-IT" sz="2800" dirty="0">
              <a:solidFill>
                <a:schemeClr val="tx1"/>
              </a:solidFill>
              <a:effectLst/>
              <a:ea typeface="Calibri" panose="020F0502020204030204" pitchFamily="34" charset="0"/>
              <a:cs typeface="Times New Roman" panose="02020603050405020304" pitchFamily="18" charset="0"/>
            </a:endParaRPr>
          </a:p>
          <a:p>
            <a:pPr algn="just">
              <a:lnSpc>
                <a:spcPts val="1650"/>
              </a:lnSpc>
              <a:spcAft>
                <a:spcPts val="800"/>
              </a:spcAft>
            </a:pPr>
            <a:r>
              <a:rPr lang="it-IT" sz="2000" i="1" u="sng" dirty="0">
                <a:solidFill>
                  <a:schemeClr val="tx1"/>
                </a:solidFill>
                <a:effectLs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Decreto Legge 24/06/2014 n. 91 art. 19</a:t>
            </a:r>
            <a:endParaRPr lang="it-IT" sz="2000" i="1" u="sng" dirty="0">
              <a:solidFill>
                <a:schemeClr val="tx1"/>
              </a:solidFill>
              <a:effectLst/>
              <a:ea typeface="Calibri" panose="020F0502020204030204" pitchFamily="34" charset="0"/>
              <a:cs typeface="Times New Roman" panose="02020603050405020304" pitchFamily="18" charset="0"/>
            </a:endParaRPr>
          </a:p>
          <a:p>
            <a:pPr algn="just">
              <a:lnSpc>
                <a:spcPts val="1650"/>
              </a:lnSpc>
              <a:spcAft>
                <a:spcPts val="800"/>
              </a:spcAft>
            </a:pPr>
            <a:r>
              <a:rPr lang="it-IT" sz="2000" i="1" u="sng" dirty="0">
                <a:solidFill>
                  <a:schemeClr val="tx1"/>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Decreto Legge 06/12/2011 n. 201 art. 1</a:t>
            </a:r>
            <a:endParaRPr lang="it-IT" sz="2000" i="1" u="sng" dirty="0">
              <a:solidFill>
                <a:schemeClr val="tx1"/>
              </a:solidFill>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C073EF39-AD45-4575-8C8E-FEE3F253C394}"/>
              </a:ext>
            </a:extLst>
          </p:cNvPr>
          <p:cNvSpPr txBox="1">
            <a:spLocks/>
          </p:cNvSpPr>
          <p:nvPr/>
        </p:nvSpPr>
        <p:spPr>
          <a:xfrm>
            <a:off x="1057275" y="1979453"/>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Bef>
                <a:spcPts val="0"/>
              </a:spcBef>
              <a:spcAft>
                <a:spcPts val="225"/>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Gli incrementi e i decrementi sono quelli verificatisi </a:t>
            </a:r>
            <a:r>
              <a:rPr lang="it-IT" sz="1300" b="1" dirty="0">
                <a:solidFill>
                  <a:srgbClr val="4A4A4A"/>
                </a:solidFill>
                <a:effectLst/>
                <a:latin typeface="+mj-lt"/>
                <a:ea typeface="Times New Roman" panose="02020603050405020304" pitchFamily="18" charset="0"/>
                <a:cs typeface="Times New Roman" panose="02020603050405020304" pitchFamily="18" charset="0"/>
              </a:rPr>
              <a:t>dall'1.1.2011 al 31.12 dell'anno</a:t>
            </a:r>
            <a:r>
              <a:rPr lang="it-IT" sz="1300" dirty="0">
                <a:solidFill>
                  <a:srgbClr val="4A4A4A"/>
                </a:solidFill>
                <a:effectLst/>
                <a:latin typeface="+mj-lt"/>
                <a:ea typeface="Times New Roman" panose="02020603050405020304" pitchFamily="18" charset="0"/>
                <a:cs typeface="Times New Roman" panose="02020603050405020304" pitchFamily="18" charset="0"/>
              </a:rPr>
              <a:t> in cui si calcola l'agevolazione.</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L'Agenzia Entrate ha specificato che, qualora il reddito sia capiente, </a:t>
            </a:r>
            <a:r>
              <a:rPr lang="it-IT" sz="1300" b="1" dirty="0">
                <a:solidFill>
                  <a:srgbClr val="4A4A4A"/>
                </a:solidFill>
                <a:effectLst/>
                <a:latin typeface="+mj-lt"/>
                <a:ea typeface="Times New Roman" panose="02020603050405020304" pitchFamily="18" charset="0"/>
                <a:cs typeface="Times New Roman" panose="02020603050405020304" pitchFamily="18" charset="0"/>
              </a:rPr>
              <a:t>è obbligatorio l'utilizzo dell'intera ACE</a:t>
            </a:r>
            <a:r>
              <a:rPr lang="it-IT" sz="1300" dirty="0">
                <a:solidFill>
                  <a:srgbClr val="4A4A4A"/>
                </a:solidFill>
                <a:effectLst/>
                <a:latin typeface="+mj-lt"/>
                <a:ea typeface="Times New Roman" panose="02020603050405020304" pitchFamily="18" charset="0"/>
                <a:cs typeface="Times New Roman" panose="02020603050405020304" pitchFamily="18" charset="0"/>
              </a:rPr>
              <a:t>. In mancanza, la quota ACE non utilizzata </a:t>
            </a:r>
            <a:r>
              <a:rPr lang="it-IT" sz="1300" b="1" dirty="0">
                <a:solidFill>
                  <a:srgbClr val="4A4A4A"/>
                </a:solidFill>
                <a:effectLst/>
                <a:latin typeface="+mj-lt"/>
                <a:ea typeface="Times New Roman" panose="02020603050405020304" pitchFamily="18" charset="0"/>
                <a:cs typeface="Times New Roman" panose="02020603050405020304" pitchFamily="18" charset="0"/>
              </a:rPr>
              <a:t>non potrà essere riportata</a:t>
            </a:r>
            <a:r>
              <a:rPr lang="it-IT" sz="1300" dirty="0">
                <a:solidFill>
                  <a:srgbClr val="4A4A4A"/>
                </a:solidFill>
                <a:effectLst/>
                <a:latin typeface="+mj-lt"/>
                <a:ea typeface="Times New Roman" panose="02020603050405020304" pitchFamily="18" charset="0"/>
                <a:cs typeface="Times New Roman" panose="02020603050405020304" pitchFamily="18" charset="0"/>
              </a:rPr>
              <a:t>.</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Nel caso in cui la </a:t>
            </a:r>
            <a:r>
              <a:rPr lang="it-IT" sz="1300" b="1" dirty="0">
                <a:solidFill>
                  <a:srgbClr val="4A4A4A"/>
                </a:solidFill>
                <a:effectLst/>
                <a:latin typeface="+mj-lt"/>
                <a:ea typeface="Times New Roman" panose="02020603050405020304" pitchFamily="18" charset="0"/>
                <a:cs typeface="Times New Roman" panose="02020603050405020304" pitchFamily="18" charset="0"/>
              </a:rPr>
              <a:t>deduzione ACE sia superiore al reddito</a:t>
            </a:r>
            <a:r>
              <a:rPr lang="it-IT" sz="1300" dirty="0">
                <a:solidFill>
                  <a:srgbClr val="4A4A4A"/>
                </a:solidFill>
                <a:effectLst/>
                <a:latin typeface="+mj-lt"/>
                <a:ea typeface="Times New Roman" panose="02020603050405020304" pitchFamily="18" charset="0"/>
                <a:cs typeface="Times New Roman" panose="02020603050405020304" pitchFamily="18" charset="0"/>
              </a:rPr>
              <a:t> non si determina una perdita, ma </a:t>
            </a:r>
            <a:r>
              <a:rPr lang="it-IT" sz="1300" b="1" dirty="0">
                <a:solidFill>
                  <a:srgbClr val="4A4A4A"/>
                </a:solidFill>
                <a:effectLst/>
                <a:latin typeface="+mj-lt"/>
                <a:ea typeface="Times New Roman" panose="02020603050405020304" pitchFamily="18" charset="0"/>
                <a:cs typeface="Times New Roman" panose="02020603050405020304" pitchFamily="18" charset="0"/>
              </a:rPr>
              <a:t>l'eccedenza della deduzione è alternativamente:</a:t>
            </a: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spcAft>
                <a:spcPts val="225"/>
              </a:spcAft>
              <a:buSzPts val="1000"/>
              <a:tabLst>
                <a:tab pos="457200" algn="l"/>
              </a:tabLst>
            </a:pPr>
            <a:r>
              <a:rPr lang="it-IT" sz="1300" dirty="0">
                <a:solidFill>
                  <a:srgbClr val="4A4A4A"/>
                </a:solidFill>
                <a:effectLst/>
                <a:latin typeface="+mj-lt"/>
                <a:ea typeface="Times New Roman" panose="02020603050405020304" pitchFamily="18" charset="0"/>
                <a:cs typeface="Times New Roman" panose="02020603050405020304" pitchFamily="18" charset="0"/>
              </a:rPr>
              <a:t>riportata nei periodi successivi;</a:t>
            </a: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spcAft>
                <a:spcPts val="800"/>
              </a:spcAft>
              <a:buSzPts val="1000"/>
              <a:tabLst>
                <a:tab pos="457200" algn="l"/>
              </a:tabLst>
            </a:pPr>
            <a:r>
              <a:rPr lang="it-IT" sz="1300" dirty="0">
                <a:solidFill>
                  <a:srgbClr val="4A4A4A"/>
                </a:solidFill>
                <a:effectLst/>
                <a:latin typeface="+mj-lt"/>
                <a:ea typeface="Times New Roman" panose="02020603050405020304" pitchFamily="18" charset="0"/>
                <a:cs typeface="Times New Roman" panose="02020603050405020304" pitchFamily="18" charset="0"/>
              </a:rPr>
              <a:t>convertita in credito IRAP pari all'eccedenza moltiplicata per l'aliquota IRES.</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Il credito d'imposta oggetto di conversione, indicato nel </a:t>
            </a:r>
            <a:r>
              <a:rPr lang="it-IT" sz="1300" dirty="0" err="1">
                <a:solidFill>
                  <a:srgbClr val="4A4A4A"/>
                </a:solidFill>
                <a:effectLst/>
                <a:latin typeface="+mj-lt"/>
                <a:ea typeface="Times New Roman" panose="02020603050405020304" pitchFamily="18" charset="0"/>
                <a:cs typeface="Times New Roman" panose="02020603050405020304" pitchFamily="18" charset="0"/>
              </a:rPr>
              <a:t>mod</a:t>
            </a:r>
            <a:r>
              <a:rPr lang="it-IT" sz="1300" dirty="0">
                <a:solidFill>
                  <a:srgbClr val="4A4A4A"/>
                </a:solidFill>
                <a:effectLst/>
                <a:latin typeface="+mj-lt"/>
                <a:ea typeface="Times New Roman" panose="02020603050405020304" pitchFamily="18" charset="0"/>
                <a:cs typeface="Times New Roman" panose="02020603050405020304" pitchFamily="18" charset="0"/>
              </a:rPr>
              <a:t>. IRAP, va scomputato dell'imposta dovuta e ripartito in 5 anni. La trasformazione può riguardare solo l'ACE maturata nel periodo e non quella degli anni precedenti.</a:t>
            </a:r>
          </a:p>
          <a:p>
            <a:pPr marL="0" indent="0" algn="just">
              <a:lnSpc>
                <a:spcPct val="100000"/>
              </a:lnSpc>
              <a:spcBef>
                <a:spcPts val="0"/>
              </a:spcBef>
              <a:spcAft>
                <a:spcPts val="225"/>
              </a:spcAft>
              <a:buNone/>
            </a:pPr>
            <a:endParaRPr lang="it-IT" sz="1300" dirty="0">
              <a:solidFill>
                <a:srgbClr val="4A4A4A"/>
              </a:solidFill>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endParaRPr lang="it-IT" sz="1300" dirty="0">
              <a:solidFill>
                <a:srgbClr val="4A4A4A"/>
              </a:solidFill>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endParaRPr lang="it-IT" sz="1300" dirty="0">
              <a:solidFill>
                <a:srgbClr val="4A4A4A"/>
              </a:solidFill>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endParaRPr lang="it-IT" sz="1300" dirty="0">
              <a:solidFill>
                <a:srgbClr val="4A4A4A"/>
              </a:solidFill>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In caso di </a:t>
            </a:r>
            <a:r>
              <a:rPr lang="it-IT" sz="1300" b="1" dirty="0">
                <a:solidFill>
                  <a:srgbClr val="4A4A4A"/>
                </a:solidFill>
                <a:effectLst/>
                <a:latin typeface="+mj-lt"/>
                <a:ea typeface="Times New Roman" panose="02020603050405020304" pitchFamily="18" charset="0"/>
                <a:cs typeface="Times New Roman" panose="02020603050405020304" pitchFamily="18" charset="0"/>
              </a:rPr>
              <a:t>periodo superiore o inferiore all'anno</a:t>
            </a:r>
            <a:r>
              <a:rPr lang="it-IT" sz="1300" dirty="0">
                <a:solidFill>
                  <a:srgbClr val="4A4A4A"/>
                </a:solidFill>
                <a:effectLst/>
                <a:latin typeface="+mj-lt"/>
                <a:ea typeface="Times New Roman" panose="02020603050405020304" pitchFamily="18" charset="0"/>
                <a:cs typeface="Times New Roman" panose="02020603050405020304" pitchFamily="18" charset="0"/>
              </a:rPr>
              <a:t>, la base ACE </a:t>
            </a:r>
            <a:r>
              <a:rPr lang="it-IT" sz="1300" b="1" dirty="0">
                <a:solidFill>
                  <a:srgbClr val="4A4A4A"/>
                </a:solidFill>
                <a:effectLst/>
                <a:latin typeface="+mj-lt"/>
                <a:ea typeface="Times New Roman" panose="02020603050405020304" pitchFamily="18" charset="0"/>
                <a:cs typeface="Times New Roman" panose="02020603050405020304" pitchFamily="18" charset="0"/>
              </a:rPr>
              <a:t>va ragguagliata alla durata del periodo</a:t>
            </a:r>
            <a:r>
              <a:rPr lang="it-IT" sz="1300" dirty="0">
                <a:solidFill>
                  <a:srgbClr val="4A4A4A"/>
                </a:solidFill>
                <a:effectLst/>
                <a:latin typeface="+mj-lt"/>
                <a:ea typeface="Times New Roman" panose="02020603050405020304" pitchFamily="18" charset="0"/>
                <a:cs typeface="Times New Roman" panose="02020603050405020304" pitchFamily="18" charset="0"/>
              </a:rPr>
              <a:t> (Art. 2, DM 3.8.2017).</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endParaRPr lang="it-IT" sz="1300" b="1" u="sng" dirty="0">
              <a:effectLst/>
              <a:latin typeface="+mj-lt"/>
              <a:ea typeface="Calibri" panose="020F0502020204030204" pitchFamily="34" charset="0"/>
              <a:cs typeface="Times New Roman" panose="02020603050405020304" pitchFamily="18" charset="0"/>
            </a:endParaRPr>
          </a:p>
        </p:txBody>
      </p:sp>
      <p:graphicFrame>
        <p:nvGraphicFramePr>
          <p:cNvPr id="6" name="Tabella 5">
            <a:extLst>
              <a:ext uri="{FF2B5EF4-FFF2-40B4-BE49-F238E27FC236}">
                <a16:creationId xmlns:a16="http://schemas.microsoft.com/office/drawing/2014/main" id="{FCEC0872-3184-4505-93B9-EF7B0AEBACF0}"/>
              </a:ext>
            </a:extLst>
          </p:cNvPr>
          <p:cNvGraphicFramePr>
            <a:graphicFrameLocks noGrp="1"/>
          </p:cNvGraphicFramePr>
          <p:nvPr>
            <p:extLst>
              <p:ext uri="{D42A27DB-BD31-4B8C-83A1-F6EECF244321}">
                <p14:modId xmlns:p14="http://schemas.microsoft.com/office/powerpoint/2010/main" val="566424755"/>
              </p:ext>
            </p:extLst>
          </p:nvPr>
        </p:nvGraphicFramePr>
        <p:xfrm>
          <a:off x="1565113" y="4280136"/>
          <a:ext cx="8315326" cy="605600"/>
        </p:xfrm>
        <a:graphic>
          <a:graphicData uri="http://schemas.openxmlformats.org/drawingml/2006/table">
            <a:tbl>
              <a:tblPr firstRow="1" firstCol="1" bandRow="1">
                <a:tableStyleId>{5C22544A-7EE6-4342-B048-85BDC9FD1C3A}</a:tableStyleId>
              </a:tblPr>
              <a:tblGrid>
                <a:gridCol w="1271393">
                  <a:extLst>
                    <a:ext uri="{9D8B030D-6E8A-4147-A177-3AD203B41FA5}">
                      <a16:colId xmlns:a16="http://schemas.microsoft.com/office/drawing/2014/main" val="1682208554"/>
                    </a:ext>
                  </a:extLst>
                </a:gridCol>
                <a:gridCol w="7043933">
                  <a:extLst>
                    <a:ext uri="{9D8B030D-6E8A-4147-A177-3AD203B41FA5}">
                      <a16:colId xmlns:a16="http://schemas.microsoft.com/office/drawing/2014/main" val="2484814313"/>
                    </a:ext>
                  </a:extLst>
                </a:gridCol>
              </a:tblGrid>
              <a:tr h="0">
                <a:tc>
                  <a:txBody>
                    <a:bodyPr/>
                    <a:lstStyle/>
                    <a:p>
                      <a:pPr algn="just">
                        <a:lnSpc>
                          <a:spcPct val="107000"/>
                        </a:lnSpc>
                        <a:spcAft>
                          <a:spcPts val="225"/>
                        </a:spcAft>
                      </a:pPr>
                      <a:endParaRPr lang="it-IT" sz="1200">
                        <a:effectLst/>
                        <a:latin typeface="Open Sans" panose="020B0606030504020204" pitchFamily="34" charset="0"/>
                        <a:ea typeface="Times New Roman" panose="02020603050405020304" pitchFamily="18" charset="0"/>
                        <a:cs typeface="Times New Roman" panose="02020603050405020304" pitchFamily="18" charset="0"/>
                      </a:endParaRPr>
                    </a:p>
                  </a:txBody>
                  <a:tcPr marL="0" marR="0" marT="0" marB="0"/>
                </a:tc>
                <a:tc>
                  <a:txBody>
                    <a:bodyPr/>
                    <a:lstStyle/>
                    <a:p>
                      <a:pPr algn="just">
                        <a:lnSpc>
                          <a:spcPct val="107000"/>
                        </a:lnSpc>
                        <a:spcAft>
                          <a:spcPts val="225"/>
                        </a:spcAft>
                      </a:pPr>
                      <a:r>
                        <a:rPr lang="it-IT" sz="1200" dirty="0">
                          <a:effectLst/>
                        </a:rPr>
                        <a:t>Per gli incrementi di capitale proprio intervenuti nel 2021 nel limite di € 5 milioni, l'aliquota del rendimento nozionale è pari al 15% (ACE innovativa). Tale quota dell'ACE è altresì fruibile sotto forma di credito d'imposta.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28575" marB="0"/>
                </a:tc>
                <a:extLst>
                  <a:ext uri="{0D108BD9-81ED-4DB2-BD59-A6C34878D82A}">
                    <a16:rowId xmlns:a16="http://schemas.microsoft.com/office/drawing/2014/main" val="1076791592"/>
                  </a:ext>
                </a:extLst>
              </a:tr>
            </a:tbl>
          </a:graphicData>
        </a:graphic>
      </p:graphicFrame>
      <p:pic>
        <p:nvPicPr>
          <p:cNvPr id="7169" name="Immagine 2">
            <a:extLst>
              <a:ext uri="{FF2B5EF4-FFF2-40B4-BE49-F238E27FC236}">
                <a16:creationId xmlns:a16="http://schemas.microsoft.com/office/drawing/2014/main" id="{90451D6E-6B84-40C7-BEAD-116282A6CE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5114" y="4280582"/>
            <a:ext cx="702225" cy="590168"/>
          </a:xfrm>
          <a:prstGeom prst="rect">
            <a:avLst/>
          </a:prstGeom>
          <a:noFill/>
          <a:extLst>
            <a:ext uri="{909E8E84-426E-40DD-AFC4-6F175D3DCCD1}">
              <a14:hiddenFill xmlns:a14="http://schemas.microsoft.com/office/drawing/2010/main">
                <a:solidFill>
                  <a:srgbClr val="FFFFFF"/>
                </a:solidFill>
              </a14:hiddenFill>
            </a:ext>
          </a:extLst>
        </p:spPr>
      </p:pic>
      <p:sp>
        <p:nvSpPr>
          <p:cNvPr id="7" name="Sottotitolo 2">
            <a:extLst>
              <a:ext uri="{FF2B5EF4-FFF2-40B4-BE49-F238E27FC236}">
                <a16:creationId xmlns:a16="http://schemas.microsoft.com/office/drawing/2014/main" id="{8E5899A3-0D9D-46FF-8416-5D4F10411F9D}"/>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32</a:t>
            </a:fld>
            <a:endParaRPr lang="it" i="1" dirty="0"/>
          </a:p>
        </p:txBody>
      </p:sp>
    </p:spTree>
    <p:extLst>
      <p:ext uri="{BB962C8B-B14F-4D97-AF65-F5344CB8AC3E}">
        <p14:creationId xmlns:p14="http://schemas.microsoft.com/office/powerpoint/2010/main" val="1436472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424EF82D-20F3-459B-A63E-212302387915}"/>
              </a:ext>
            </a:extLst>
          </p:cNvPr>
          <p:cNvSpPr txBox="1">
            <a:spLocks/>
          </p:cNvSpPr>
          <p:nvPr/>
        </p:nvSpPr>
        <p:spPr>
          <a:xfrm>
            <a:off x="1066800" y="84551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fontAlgn="ctr">
              <a:lnSpc>
                <a:spcPts val="1800"/>
              </a:lnSpc>
              <a:spcAft>
                <a:spcPts val="800"/>
              </a:spcAft>
            </a:pPr>
            <a:r>
              <a:rPr lang="it-IT" sz="2800" b="1" dirty="0">
                <a:solidFill>
                  <a:schemeClr val="tx1"/>
                </a:solidFill>
                <a:effectLst/>
                <a:ea typeface="Times New Roman" panose="02020603050405020304" pitchFamily="18" charset="0"/>
                <a:cs typeface="Times New Roman" panose="02020603050405020304" pitchFamily="18" charset="0"/>
              </a:rPr>
              <a:t>Individuazione e quantificazione incrementi</a:t>
            </a:r>
            <a:endParaRPr lang="it-IT" sz="2800" dirty="0">
              <a:solidFill>
                <a:schemeClr val="tx1"/>
              </a:solidFill>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12158660-69C0-4483-8DD5-ACADC2D28A9C}"/>
              </a:ext>
            </a:extLst>
          </p:cNvPr>
          <p:cNvSpPr txBox="1">
            <a:spLocks/>
          </p:cNvSpPr>
          <p:nvPr/>
        </p:nvSpPr>
        <p:spPr>
          <a:xfrm>
            <a:off x="1057275" y="1408923"/>
            <a:ext cx="10058400" cy="917122"/>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Bef>
                <a:spcPts val="0"/>
              </a:spcBef>
              <a:spcAft>
                <a:spcPts val="225"/>
              </a:spcAft>
              <a:buNone/>
            </a:pPr>
            <a:r>
              <a:rPr lang="it-IT" sz="1300" b="1" u="sng" dirty="0">
                <a:solidFill>
                  <a:srgbClr val="4A4A4A"/>
                </a:solidFill>
                <a:effectLst/>
                <a:latin typeface="+mj-lt"/>
                <a:ea typeface="Times New Roman" panose="02020603050405020304" pitchFamily="18" charset="0"/>
                <a:cs typeface="Times New Roman" panose="02020603050405020304" pitchFamily="18" charset="0"/>
              </a:rPr>
              <a:t>Conferimenti in denaro:</a:t>
            </a:r>
            <a:endParaRPr lang="it-IT" sz="1300" b="1" u="sng"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r>
              <a:rPr lang="it-IT" sz="1300" b="1" dirty="0">
                <a:latin typeface="+mj-lt"/>
                <a:ea typeface="Times New Roman" panose="02020603050405020304" pitchFamily="18" charset="0"/>
                <a:cs typeface="Times New Roman" panose="02020603050405020304" pitchFamily="18" charset="0"/>
              </a:rPr>
              <a:t>S</a:t>
            </a:r>
            <a:r>
              <a:rPr lang="it-IT" sz="1300" b="1" dirty="0">
                <a:effectLst/>
                <a:latin typeface="+mj-lt"/>
                <a:ea typeface="Times New Roman" panose="02020603050405020304" pitchFamily="18" charset="0"/>
                <a:cs typeface="Times New Roman" panose="02020603050405020304" pitchFamily="18" charset="0"/>
              </a:rPr>
              <a:t>ono inclusi</a:t>
            </a:r>
            <a:r>
              <a:rPr lang="it-IT" sz="1300" dirty="0">
                <a:effectLst/>
                <a:latin typeface="+mj-lt"/>
                <a:ea typeface="Times New Roman" panose="02020603050405020304" pitchFamily="18" charset="0"/>
                <a:cs typeface="Times New Roman" panose="02020603050405020304" pitchFamily="18" charset="0"/>
              </a:rPr>
              <a:t> anche:</a:t>
            </a:r>
            <a:endParaRPr lang="it-IT" sz="13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225"/>
              </a:spcAft>
              <a:buSzPts val="1000"/>
              <a:buFont typeface="Symbol" panose="05050102010706020507" pitchFamily="18" charset="2"/>
              <a:buChar char=""/>
              <a:tabLst>
                <a:tab pos="457200" algn="l"/>
              </a:tabLst>
            </a:pPr>
            <a:r>
              <a:rPr lang="it-IT" sz="1300" dirty="0">
                <a:effectLst/>
                <a:latin typeface="+mj-lt"/>
                <a:ea typeface="Times New Roman" panose="02020603050405020304" pitchFamily="18" charset="0"/>
                <a:cs typeface="Times New Roman" panose="02020603050405020304" pitchFamily="18" charset="0"/>
              </a:rPr>
              <a:t>la rinuncia al finanziamento da parte dei soci</a:t>
            </a:r>
            <a:endParaRPr lang="it-IT" sz="13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225"/>
              </a:spcAft>
              <a:buSzPts val="1000"/>
              <a:buFont typeface="Symbol" panose="05050102010706020507" pitchFamily="18" charset="2"/>
              <a:buChar char=""/>
              <a:tabLst>
                <a:tab pos="457200" algn="l"/>
              </a:tabLst>
            </a:pPr>
            <a:r>
              <a:rPr lang="it-IT" sz="1300" dirty="0">
                <a:effectLst/>
                <a:latin typeface="+mj-lt"/>
                <a:ea typeface="Times New Roman" panose="02020603050405020304" pitchFamily="18" charset="0"/>
                <a:cs typeface="Times New Roman" panose="02020603050405020304" pitchFamily="18" charset="0"/>
              </a:rPr>
              <a:t>la compensazione dei crediti per aumenti di capitale</a:t>
            </a:r>
            <a:endParaRPr lang="it-IT" sz="13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225"/>
              </a:spcAft>
              <a:buSzPts val="1000"/>
              <a:buFont typeface="Symbol" panose="05050102010706020507" pitchFamily="18" charset="2"/>
              <a:buChar char=""/>
              <a:tabLst>
                <a:tab pos="457200" algn="l"/>
              </a:tabLst>
            </a:pPr>
            <a:r>
              <a:rPr lang="it-IT" sz="1300" dirty="0">
                <a:effectLst/>
                <a:latin typeface="+mj-lt"/>
                <a:ea typeface="Times New Roman" panose="02020603050405020304" pitchFamily="18" charset="0"/>
                <a:cs typeface="Times New Roman" panose="02020603050405020304" pitchFamily="18" charset="0"/>
              </a:rPr>
              <a:t>il conferimento del capitale sociale in sede di costituzione, purché in denaro</a:t>
            </a:r>
            <a:endParaRPr lang="it-IT" sz="13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225"/>
              </a:spcAft>
              <a:buSzPts val="1000"/>
              <a:buFont typeface="Symbol" panose="05050102010706020507" pitchFamily="18" charset="2"/>
              <a:buChar char=""/>
              <a:tabLst>
                <a:tab pos="457200" algn="l"/>
              </a:tabLst>
            </a:pPr>
            <a:r>
              <a:rPr lang="it-IT" sz="1300" dirty="0">
                <a:effectLst/>
                <a:latin typeface="+mj-lt"/>
                <a:ea typeface="Times New Roman" panose="02020603050405020304" pitchFamily="18" charset="0"/>
                <a:cs typeface="Times New Roman" panose="02020603050405020304" pitchFamily="18" charset="0"/>
              </a:rPr>
              <a:t>i versamenti a fondo perduto o in conto capitale</a:t>
            </a:r>
            <a:endParaRPr lang="it-IT" sz="1300" dirty="0">
              <a:latin typeface="+mj-lt"/>
              <a:ea typeface="Times New Roman" panose="02020603050405020304" pitchFamily="18" charset="0"/>
              <a:cs typeface="Times New Roman" panose="02020603050405020304" pitchFamily="18" charset="0"/>
            </a:endParaRPr>
          </a:p>
          <a:p>
            <a:pPr marL="342900" lvl="0" indent="-342900" algn="just">
              <a:lnSpc>
                <a:spcPct val="100000"/>
              </a:lnSpc>
              <a:spcBef>
                <a:spcPts val="0"/>
              </a:spcBef>
              <a:spcAft>
                <a:spcPts val="225"/>
              </a:spcAft>
              <a:buSzPts val="1000"/>
              <a:buFont typeface="Symbol" panose="05050102010706020507" pitchFamily="18" charset="2"/>
              <a:buChar char=""/>
              <a:tabLst>
                <a:tab pos="457200" algn="l"/>
              </a:tabLst>
            </a:pPr>
            <a:r>
              <a:rPr lang="it-IT" sz="1300" dirty="0">
                <a:effectLst/>
                <a:latin typeface="+mj-lt"/>
                <a:ea typeface="Times New Roman" panose="02020603050405020304" pitchFamily="18" charset="0"/>
              </a:rPr>
              <a:t>i versamenti dei soci per sovrapprezzo quote</a:t>
            </a:r>
          </a:p>
          <a:p>
            <a:pPr marL="0" lvl="0" indent="0" algn="just">
              <a:lnSpc>
                <a:spcPct val="100000"/>
              </a:lnSpc>
              <a:spcBef>
                <a:spcPts val="0"/>
              </a:spcBef>
              <a:spcAft>
                <a:spcPts val="225"/>
              </a:spcAft>
              <a:buSzPts val="1000"/>
              <a:buNone/>
              <a:tabLst>
                <a:tab pos="457200" algn="l"/>
              </a:tabLst>
            </a:pPr>
            <a:endParaRPr lang="it-IT" sz="1300" b="1" u="sng" dirty="0">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SzPts val="1000"/>
              <a:buNone/>
              <a:tabLst>
                <a:tab pos="457200" algn="l"/>
              </a:tabLst>
            </a:pPr>
            <a:r>
              <a:rPr lang="it-IT" sz="1300" b="1" u="sng" dirty="0">
                <a:latin typeface="+mj-lt"/>
                <a:ea typeface="Times New Roman" panose="02020603050405020304" pitchFamily="18" charset="0"/>
              </a:rPr>
              <a:t>A</a:t>
            </a:r>
            <a:r>
              <a:rPr lang="it-IT" sz="1300" b="1" u="sng" dirty="0">
                <a:effectLst/>
                <a:latin typeface="+mj-lt"/>
                <a:ea typeface="Times New Roman" panose="02020603050405020304" pitchFamily="18" charset="0"/>
              </a:rPr>
              <a:t>ccantonamenti di utili a riserva</a:t>
            </a:r>
            <a:r>
              <a:rPr lang="it-IT" sz="1300" u="sng" dirty="0">
                <a:effectLst/>
                <a:latin typeface="+mj-lt"/>
                <a:ea typeface="Times New Roman" panose="02020603050405020304" pitchFamily="18" charset="0"/>
              </a:rPr>
              <a:t>, esclusi quelli alle riserve non disponibili:</a:t>
            </a:r>
          </a:p>
          <a:p>
            <a:pPr marL="0" indent="0" algn="just">
              <a:lnSpc>
                <a:spcPct val="100000"/>
              </a:lnSpc>
              <a:spcBef>
                <a:spcPts val="0"/>
              </a:spcBef>
              <a:spcAft>
                <a:spcPts val="225"/>
              </a:spcAft>
              <a:buNone/>
            </a:pPr>
            <a:r>
              <a:rPr lang="it-IT" sz="1300" b="1" dirty="0">
                <a:effectLst/>
                <a:latin typeface="+mj-lt"/>
                <a:ea typeface="Times New Roman" panose="02020603050405020304" pitchFamily="18" charset="0"/>
                <a:cs typeface="Times New Roman" panose="02020603050405020304" pitchFamily="18" charset="0"/>
              </a:rPr>
              <a:t>Sono esclusi</a:t>
            </a:r>
            <a:r>
              <a:rPr lang="it-IT" sz="1300" dirty="0">
                <a:effectLst/>
                <a:latin typeface="+mj-lt"/>
                <a:ea typeface="Times New Roman" panose="02020603050405020304" pitchFamily="18" charset="0"/>
                <a:cs typeface="Times New Roman" panose="02020603050405020304" pitchFamily="18" charset="0"/>
              </a:rPr>
              <a:t> gli accantonamenti alle riserve:</a:t>
            </a:r>
            <a:endParaRPr lang="it-IT" sz="13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225"/>
              </a:spcAft>
              <a:buSzPts val="1000"/>
              <a:buFont typeface="Symbol" panose="05050102010706020507" pitchFamily="18" charset="2"/>
              <a:buChar char=""/>
              <a:tabLst>
                <a:tab pos="457200" algn="l"/>
              </a:tabLst>
            </a:pPr>
            <a:r>
              <a:rPr lang="it-IT" sz="1300" dirty="0">
                <a:effectLst/>
                <a:latin typeface="+mj-lt"/>
                <a:ea typeface="Times New Roman" panose="02020603050405020304" pitchFamily="18" charset="0"/>
                <a:cs typeface="Times New Roman" panose="02020603050405020304" pitchFamily="18" charset="0"/>
              </a:rPr>
              <a:t>derivanti dalla valutazione delle partecipazioni con il metodo del patrimonio netto</a:t>
            </a:r>
            <a:endParaRPr lang="it-IT" sz="13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225"/>
              </a:spcAft>
              <a:buSzPts val="1000"/>
              <a:buFont typeface="Symbol" panose="05050102010706020507" pitchFamily="18" charset="2"/>
              <a:buChar char=""/>
              <a:tabLst>
                <a:tab pos="457200" algn="l"/>
              </a:tabLst>
            </a:pPr>
            <a:r>
              <a:rPr lang="it-IT" sz="1300" dirty="0">
                <a:effectLst/>
                <a:latin typeface="+mj-lt"/>
                <a:ea typeface="Times New Roman" panose="02020603050405020304" pitchFamily="18" charset="0"/>
                <a:cs typeface="Times New Roman" panose="02020603050405020304" pitchFamily="18" charset="0"/>
              </a:rPr>
              <a:t>per utili su cambi non realizzati</a:t>
            </a:r>
            <a:endParaRPr lang="it-IT" sz="13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225"/>
              </a:spcAft>
              <a:buSzPts val="1000"/>
              <a:buFont typeface="Symbol" panose="05050102010706020507" pitchFamily="18" charset="2"/>
              <a:buChar char=""/>
              <a:tabLst>
                <a:tab pos="457200" algn="l"/>
              </a:tabLst>
            </a:pPr>
            <a:r>
              <a:rPr lang="it-IT" sz="1300" b="1" dirty="0">
                <a:effectLst/>
                <a:latin typeface="+mj-lt"/>
                <a:ea typeface="Times New Roman" panose="02020603050405020304" pitchFamily="18" charset="0"/>
                <a:cs typeface="Times New Roman" panose="02020603050405020304" pitchFamily="18" charset="0"/>
              </a:rPr>
              <a:t>di rivalutazione</a:t>
            </a:r>
            <a:endParaRPr lang="it-IT" sz="1300" dirty="0">
              <a:effectLst/>
              <a:latin typeface="+mj-lt"/>
              <a:ea typeface="Calibri" panose="020F0502020204030204" pitchFamily="34" charset="0"/>
              <a:cs typeface="Times New Roman" panose="02020603050405020304" pitchFamily="18" charset="0"/>
            </a:endParaRPr>
          </a:p>
          <a:p>
            <a:pPr marL="342900" lvl="0" indent="-342900" algn="just">
              <a:lnSpc>
                <a:spcPct val="100000"/>
              </a:lnSpc>
              <a:spcBef>
                <a:spcPts val="0"/>
              </a:spcBef>
              <a:spcAft>
                <a:spcPts val="225"/>
              </a:spcAft>
              <a:buSzPts val="1000"/>
              <a:buFont typeface="Symbol" panose="05050102010706020507" pitchFamily="18" charset="2"/>
              <a:buChar char=""/>
              <a:tabLst>
                <a:tab pos="457200" algn="l"/>
              </a:tabLst>
            </a:pPr>
            <a:r>
              <a:rPr lang="it-IT" sz="1300" dirty="0">
                <a:effectLst/>
                <a:latin typeface="+mj-lt"/>
                <a:ea typeface="Times New Roman" panose="02020603050405020304" pitchFamily="18" charset="0"/>
                <a:cs typeface="Times New Roman" panose="02020603050405020304" pitchFamily="18" charset="0"/>
              </a:rPr>
              <a:t>dei soggetti IAS</a:t>
            </a:r>
            <a:endParaRPr lang="it-IT" sz="1300" dirty="0">
              <a:latin typeface="+mj-lt"/>
              <a:ea typeface="Times New Roman" panose="02020603050405020304" pitchFamily="18" charset="0"/>
              <a:cs typeface="Times New Roman" panose="02020603050405020304" pitchFamily="18" charset="0"/>
            </a:endParaRPr>
          </a:p>
          <a:p>
            <a:pPr marL="0" lvl="0" indent="0" algn="just">
              <a:lnSpc>
                <a:spcPct val="100000"/>
              </a:lnSpc>
              <a:spcBef>
                <a:spcPts val="0"/>
              </a:spcBef>
              <a:spcAft>
                <a:spcPts val="225"/>
              </a:spcAft>
              <a:buSzPts val="1000"/>
              <a:buNone/>
              <a:tabLst>
                <a:tab pos="457200" algn="l"/>
              </a:tabLst>
            </a:pPr>
            <a:r>
              <a:rPr lang="it-IT" sz="1300" b="1" dirty="0">
                <a:effectLst/>
                <a:latin typeface="+mj-lt"/>
                <a:ea typeface="Times New Roman" panose="02020603050405020304" pitchFamily="18" charset="0"/>
              </a:rPr>
              <a:t>Sono inclusi</a:t>
            </a:r>
            <a:r>
              <a:rPr lang="it-IT" sz="1300" dirty="0">
                <a:effectLst/>
                <a:latin typeface="+mj-lt"/>
                <a:ea typeface="Times New Roman" panose="02020603050405020304" pitchFamily="18" charset="0"/>
              </a:rPr>
              <a:t> gli accantonamenti alla riserva legale e riserve indivisibili delle cooperative</a:t>
            </a:r>
          </a:p>
          <a:p>
            <a:pPr marL="0" indent="0">
              <a:lnSpc>
                <a:spcPct val="100000"/>
              </a:lnSpc>
              <a:buNone/>
            </a:pPr>
            <a:endParaRPr lang="it-IT" sz="1300" b="1" u="sng" dirty="0">
              <a:latin typeface="+mj-lt"/>
              <a:ea typeface="Calibri" panose="020F0502020204030204" pitchFamily="34" charset="0"/>
              <a:cs typeface="Times New Roman" panose="02020603050405020304" pitchFamily="18" charset="0"/>
            </a:endParaRPr>
          </a:p>
          <a:p>
            <a:pPr marL="0" indent="0">
              <a:lnSpc>
                <a:spcPct val="100000"/>
              </a:lnSpc>
              <a:buNone/>
            </a:pPr>
            <a:r>
              <a:rPr lang="it-IT" sz="1300" b="1" u="sng" dirty="0">
                <a:latin typeface="+mj-lt"/>
                <a:ea typeface="Calibri" panose="020F0502020204030204" pitchFamily="34" charset="0"/>
                <a:cs typeface="Times New Roman" panose="02020603050405020304" pitchFamily="18" charset="0"/>
              </a:rPr>
              <a:t>Ragguaglio dei conferimenti in denaro</a:t>
            </a:r>
          </a:p>
          <a:p>
            <a:pPr marL="0" indent="0">
              <a:lnSpc>
                <a:spcPct val="100000"/>
              </a:lnSpc>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Gli incrementi dell'anno in corso diversi dall'accantonamento utili rilevano </a:t>
            </a:r>
            <a:r>
              <a:rPr lang="it-IT" sz="1300" b="1" dirty="0">
                <a:solidFill>
                  <a:srgbClr val="4A4A4A"/>
                </a:solidFill>
                <a:effectLst/>
                <a:latin typeface="+mj-lt"/>
                <a:ea typeface="Times New Roman" panose="02020603050405020304" pitchFamily="18" charset="0"/>
                <a:cs typeface="Times New Roman" panose="02020603050405020304" pitchFamily="18" charset="0"/>
              </a:rPr>
              <a:t>a partire dalla data dell'effettivo conferimento</a:t>
            </a:r>
            <a:r>
              <a:rPr lang="it-IT" sz="1300" dirty="0">
                <a:solidFill>
                  <a:srgbClr val="4A4A4A"/>
                </a:solidFill>
                <a:effectLst/>
                <a:latin typeface="+mj-lt"/>
                <a:ea typeface="Times New Roman" panose="02020603050405020304" pitchFamily="18" charset="0"/>
                <a:cs typeface="Times New Roman" panose="02020603050405020304" pitchFamily="18" charset="0"/>
              </a:rPr>
              <a:t>, gli incrementi intervenuti negli anni precedenti rilevano tuttavia per intero.</a:t>
            </a:r>
            <a:endParaRPr lang="it-IT" sz="1300" dirty="0">
              <a:effectLst/>
              <a:latin typeface="+mj-lt"/>
              <a:ea typeface="Calibri" panose="020F0502020204030204" pitchFamily="34" charset="0"/>
              <a:cs typeface="Times New Roman" panose="02020603050405020304" pitchFamily="18" charset="0"/>
            </a:endParaRPr>
          </a:p>
          <a:p>
            <a:pPr marL="0" indent="0">
              <a:lnSpc>
                <a:spcPct val="100000"/>
              </a:lnSpc>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42598883-3B3A-4E6A-87AC-1E83CF748E70}"/>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33</a:t>
            </a:fld>
            <a:endParaRPr lang="it" i="1" dirty="0"/>
          </a:p>
        </p:txBody>
      </p:sp>
    </p:spTree>
    <p:extLst>
      <p:ext uri="{BB962C8B-B14F-4D97-AF65-F5344CB8AC3E}">
        <p14:creationId xmlns:p14="http://schemas.microsoft.com/office/powerpoint/2010/main" val="17264832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312F0B96-9989-4167-A97B-510D53889F2A}"/>
              </a:ext>
            </a:extLst>
          </p:cNvPr>
          <p:cNvSpPr txBox="1">
            <a:spLocks/>
          </p:cNvSpPr>
          <p:nvPr/>
        </p:nvSpPr>
        <p:spPr>
          <a:xfrm>
            <a:off x="1066800" y="84551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fontAlgn="ctr">
              <a:lnSpc>
                <a:spcPts val="1800"/>
              </a:lnSpc>
              <a:spcAft>
                <a:spcPts val="800"/>
              </a:spcAft>
            </a:pPr>
            <a:r>
              <a:rPr lang="it-IT" sz="2800" b="1" dirty="0">
                <a:solidFill>
                  <a:schemeClr val="tx1"/>
                </a:solidFill>
                <a:effectLst/>
                <a:ea typeface="Times New Roman" panose="02020603050405020304" pitchFamily="18" charset="0"/>
                <a:cs typeface="Times New Roman" panose="02020603050405020304" pitchFamily="18" charset="0"/>
              </a:rPr>
              <a:t>Individuazione e quantificazione incrementi</a:t>
            </a:r>
            <a:endParaRPr lang="it-IT" sz="2800" dirty="0">
              <a:solidFill>
                <a:schemeClr val="tx1"/>
              </a:solidFill>
              <a:effectLst/>
              <a:ea typeface="Calibri" panose="020F0502020204030204" pitchFamily="34" charset="0"/>
              <a:cs typeface="Times New Roman" panose="02020603050405020304" pitchFamily="18" charset="0"/>
            </a:endParaRPr>
          </a:p>
        </p:txBody>
      </p:sp>
      <p:graphicFrame>
        <p:nvGraphicFramePr>
          <p:cNvPr id="6" name="Tabella 5">
            <a:extLst>
              <a:ext uri="{FF2B5EF4-FFF2-40B4-BE49-F238E27FC236}">
                <a16:creationId xmlns:a16="http://schemas.microsoft.com/office/drawing/2014/main" id="{5C274813-B2C3-45B1-AA52-D609719F1E4E}"/>
              </a:ext>
            </a:extLst>
          </p:cNvPr>
          <p:cNvGraphicFramePr>
            <a:graphicFrameLocks noGrp="1"/>
          </p:cNvGraphicFramePr>
          <p:nvPr>
            <p:extLst>
              <p:ext uri="{D42A27DB-BD31-4B8C-83A1-F6EECF244321}">
                <p14:modId xmlns:p14="http://schemas.microsoft.com/office/powerpoint/2010/main" val="1453380724"/>
              </p:ext>
            </p:extLst>
          </p:nvPr>
        </p:nvGraphicFramePr>
        <p:xfrm>
          <a:off x="1537121" y="1426043"/>
          <a:ext cx="8315325" cy="2790193"/>
        </p:xfrm>
        <a:graphic>
          <a:graphicData uri="http://schemas.openxmlformats.org/drawingml/2006/table">
            <a:tbl>
              <a:tblPr firstRow="1" firstCol="1" bandRow="1">
                <a:tableStyleId>{5C22544A-7EE6-4342-B048-85BDC9FD1C3A}</a:tableStyleId>
              </a:tblPr>
              <a:tblGrid>
                <a:gridCol w="2771775">
                  <a:extLst>
                    <a:ext uri="{9D8B030D-6E8A-4147-A177-3AD203B41FA5}">
                      <a16:colId xmlns:a16="http://schemas.microsoft.com/office/drawing/2014/main" val="3345163572"/>
                    </a:ext>
                  </a:extLst>
                </a:gridCol>
                <a:gridCol w="2771775">
                  <a:extLst>
                    <a:ext uri="{9D8B030D-6E8A-4147-A177-3AD203B41FA5}">
                      <a16:colId xmlns:a16="http://schemas.microsoft.com/office/drawing/2014/main" val="1974841250"/>
                    </a:ext>
                  </a:extLst>
                </a:gridCol>
                <a:gridCol w="2771775">
                  <a:extLst>
                    <a:ext uri="{9D8B030D-6E8A-4147-A177-3AD203B41FA5}">
                      <a16:colId xmlns:a16="http://schemas.microsoft.com/office/drawing/2014/main" val="1020178502"/>
                    </a:ext>
                  </a:extLst>
                </a:gridCol>
              </a:tblGrid>
              <a:tr h="0">
                <a:tc>
                  <a:txBody>
                    <a:bodyPr/>
                    <a:lstStyle/>
                    <a:p>
                      <a:pPr algn="ctr">
                        <a:lnSpc>
                          <a:spcPct val="107000"/>
                        </a:lnSpc>
                        <a:spcAft>
                          <a:spcPts val="800"/>
                        </a:spcAft>
                      </a:pPr>
                      <a:r>
                        <a:rPr lang="it-IT" sz="1200">
                          <a:effectLst/>
                        </a:rPr>
                        <a:t>Incremento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57150" marB="57150"/>
                </a:tc>
                <a:tc gridSpan="2">
                  <a:txBody>
                    <a:bodyPr/>
                    <a:lstStyle/>
                    <a:p>
                      <a:pPr algn="ctr">
                        <a:lnSpc>
                          <a:spcPct val="107000"/>
                        </a:lnSpc>
                        <a:spcAft>
                          <a:spcPts val="800"/>
                        </a:spcAft>
                      </a:pPr>
                      <a:r>
                        <a:rPr lang="it-IT" sz="1200">
                          <a:effectLst/>
                        </a:rPr>
                        <a:t>Ammontare Rilevante ACE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57150" marB="57150"/>
                </a:tc>
                <a:tc hMerge="1">
                  <a:txBody>
                    <a:bodyPr/>
                    <a:lstStyle/>
                    <a:p>
                      <a:endParaRPr lang="it-IT"/>
                    </a:p>
                  </a:txBody>
                  <a:tcPr/>
                </a:tc>
                <a:extLst>
                  <a:ext uri="{0D108BD9-81ED-4DB2-BD59-A6C34878D82A}">
                    <a16:rowId xmlns:a16="http://schemas.microsoft.com/office/drawing/2014/main" val="4134323430"/>
                  </a:ext>
                </a:extLst>
              </a:tr>
              <a:tr h="0">
                <a:tc rowSpan="2">
                  <a:txBody>
                    <a:bodyPr/>
                    <a:lstStyle/>
                    <a:p>
                      <a:pPr algn="ctr">
                        <a:lnSpc>
                          <a:spcPct val="107000"/>
                        </a:lnSpc>
                        <a:spcAft>
                          <a:spcPts val="800"/>
                        </a:spcAft>
                      </a:pPr>
                      <a:r>
                        <a:rPr lang="it-IT" sz="1200">
                          <a:effectLst/>
                        </a:rPr>
                        <a:t>Conferimento in denaro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tc>
                  <a:txBody>
                    <a:bodyPr/>
                    <a:lstStyle/>
                    <a:p>
                      <a:pPr algn="just">
                        <a:lnSpc>
                          <a:spcPct val="107000"/>
                        </a:lnSpc>
                        <a:spcAft>
                          <a:spcPts val="225"/>
                        </a:spcAft>
                      </a:pPr>
                      <a:r>
                        <a:rPr lang="it-IT" sz="1200">
                          <a:effectLst/>
                        </a:rPr>
                        <a:t>Se effettuato nel corso del periodo d'imposta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tc>
                  <a:txBody>
                    <a:bodyPr/>
                    <a:lstStyle/>
                    <a:p>
                      <a:pPr algn="just">
                        <a:lnSpc>
                          <a:spcPct val="107000"/>
                        </a:lnSpc>
                        <a:spcAft>
                          <a:spcPts val="225"/>
                        </a:spcAft>
                      </a:pPr>
                      <a:r>
                        <a:rPr lang="it-IT" sz="1200">
                          <a:effectLst/>
                        </a:rPr>
                        <a:t>Dalla data di versamento</a:t>
                      </a:r>
                      <a:br>
                        <a:rPr lang="it-IT" sz="1200">
                          <a:effectLst/>
                        </a:rPr>
                      </a:br>
                      <a:r>
                        <a:rPr lang="it-IT" sz="1200">
                          <a:effectLst/>
                        </a:rPr>
                        <a:t>ES: Conferimento x 94/365 se effettuato il 29.9 dell'anno in corso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extLst>
                  <a:ext uri="{0D108BD9-81ED-4DB2-BD59-A6C34878D82A}">
                    <a16:rowId xmlns:a16="http://schemas.microsoft.com/office/drawing/2014/main" val="2441712021"/>
                  </a:ext>
                </a:extLst>
              </a:tr>
              <a:tr h="0">
                <a:tc vMerge="1">
                  <a:txBody>
                    <a:bodyPr/>
                    <a:lstStyle/>
                    <a:p>
                      <a:endParaRPr lang="it-IT"/>
                    </a:p>
                  </a:txBody>
                  <a:tcPr/>
                </a:tc>
                <a:tc>
                  <a:txBody>
                    <a:bodyPr/>
                    <a:lstStyle/>
                    <a:p>
                      <a:pPr algn="just">
                        <a:lnSpc>
                          <a:spcPct val="107000"/>
                        </a:lnSpc>
                        <a:spcAft>
                          <a:spcPts val="225"/>
                        </a:spcAft>
                      </a:pPr>
                      <a:r>
                        <a:rPr lang="it-IT" sz="1200">
                          <a:effectLst/>
                        </a:rPr>
                        <a:t>Se effettuato nei periodi precedenti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tc>
                  <a:txBody>
                    <a:bodyPr/>
                    <a:lstStyle/>
                    <a:p>
                      <a:pPr algn="just">
                        <a:lnSpc>
                          <a:spcPct val="107000"/>
                        </a:lnSpc>
                        <a:spcAft>
                          <a:spcPts val="800"/>
                        </a:spcAft>
                      </a:pPr>
                      <a:r>
                        <a:rPr lang="it-IT" sz="1200">
                          <a:effectLst/>
                        </a:rPr>
                        <a:t>Per intero</a:t>
                      </a:r>
                      <a:endParaRPr lang="it-IT" sz="1100">
                        <a:effectLst/>
                      </a:endParaRPr>
                    </a:p>
                    <a:p>
                      <a:pPr algn="just">
                        <a:lnSpc>
                          <a:spcPct val="107000"/>
                        </a:lnSpc>
                        <a:spcAft>
                          <a:spcPts val="225"/>
                        </a:spcAft>
                      </a:pPr>
                      <a:r>
                        <a:rPr lang="it-IT" sz="1200">
                          <a:effectLst/>
                        </a:rPr>
                        <a:t>ES: Conferimento effettuato il 10.6 di un anno precedente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extLst>
                  <a:ext uri="{0D108BD9-81ED-4DB2-BD59-A6C34878D82A}">
                    <a16:rowId xmlns:a16="http://schemas.microsoft.com/office/drawing/2014/main" val="1190687474"/>
                  </a:ext>
                </a:extLst>
              </a:tr>
              <a:tr h="0">
                <a:tc rowSpan="2">
                  <a:txBody>
                    <a:bodyPr/>
                    <a:lstStyle/>
                    <a:p>
                      <a:pPr algn="ctr">
                        <a:lnSpc>
                          <a:spcPct val="107000"/>
                        </a:lnSpc>
                        <a:spcAft>
                          <a:spcPts val="800"/>
                        </a:spcAft>
                      </a:pPr>
                      <a:r>
                        <a:rPr lang="it-IT" sz="1200">
                          <a:effectLst/>
                        </a:rPr>
                        <a:t>Rinuncia ai crediti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tc>
                  <a:txBody>
                    <a:bodyPr/>
                    <a:lstStyle/>
                    <a:p>
                      <a:pPr algn="just">
                        <a:lnSpc>
                          <a:spcPct val="107000"/>
                        </a:lnSpc>
                        <a:spcAft>
                          <a:spcPts val="225"/>
                        </a:spcAft>
                      </a:pPr>
                      <a:r>
                        <a:rPr lang="it-IT" sz="1200">
                          <a:effectLst/>
                        </a:rPr>
                        <a:t>Se effettuata nel corso del periodo d'imposta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tc>
                  <a:txBody>
                    <a:bodyPr/>
                    <a:lstStyle/>
                    <a:p>
                      <a:pPr algn="just">
                        <a:lnSpc>
                          <a:spcPct val="107000"/>
                        </a:lnSpc>
                        <a:spcAft>
                          <a:spcPts val="225"/>
                        </a:spcAft>
                      </a:pPr>
                      <a:r>
                        <a:rPr lang="it-IT" sz="1200">
                          <a:effectLst/>
                        </a:rPr>
                        <a:t>Dalla data dell'atto di rinuncia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extLst>
                  <a:ext uri="{0D108BD9-81ED-4DB2-BD59-A6C34878D82A}">
                    <a16:rowId xmlns:a16="http://schemas.microsoft.com/office/drawing/2014/main" val="1944594493"/>
                  </a:ext>
                </a:extLst>
              </a:tr>
              <a:tr h="0">
                <a:tc vMerge="1">
                  <a:txBody>
                    <a:bodyPr/>
                    <a:lstStyle/>
                    <a:p>
                      <a:endParaRPr lang="it-IT"/>
                    </a:p>
                  </a:txBody>
                  <a:tcPr/>
                </a:tc>
                <a:tc>
                  <a:txBody>
                    <a:bodyPr/>
                    <a:lstStyle/>
                    <a:p>
                      <a:pPr algn="just">
                        <a:lnSpc>
                          <a:spcPct val="107000"/>
                        </a:lnSpc>
                        <a:spcAft>
                          <a:spcPts val="225"/>
                        </a:spcAft>
                      </a:pPr>
                      <a:r>
                        <a:rPr lang="it-IT" sz="1200">
                          <a:effectLst/>
                        </a:rPr>
                        <a:t>Se effettuata nei periodi precedenti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tc>
                  <a:txBody>
                    <a:bodyPr/>
                    <a:lstStyle/>
                    <a:p>
                      <a:pPr algn="just">
                        <a:lnSpc>
                          <a:spcPct val="107000"/>
                        </a:lnSpc>
                        <a:spcAft>
                          <a:spcPts val="225"/>
                        </a:spcAft>
                      </a:pPr>
                      <a:r>
                        <a:rPr lang="it-IT" sz="1200">
                          <a:effectLst/>
                        </a:rPr>
                        <a:t>Per intero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extLst>
                  <a:ext uri="{0D108BD9-81ED-4DB2-BD59-A6C34878D82A}">
                    <a16:rowId xmlns:a16="http://schemas.microsoft.com/office/drawing/2014/main" val="1402321481"/>
                  </a:ext>
                </a:extLst>
              </a:tr>
              <a:tr h="0">
                <a:tc>
                  <a:txBody>
                    <a:bodyPr/>
                    <a:lstStyle/>
                    <a:p>
                      <a:pPr algn="ctr">
                        <a:lnSpc>
                          <a:spcPct val="107000"/>
                        </a:lnSpc>
                        <a:spcAft>
                          <a:spcPts val="800"/>
                        </a:spcAft>
                      </a:pPr>
                      <a:r>
                        <a:rPr lang="it-IT" sz="1200">
                          <a:effectLst/>
                        </a:rPr>
                        <a:t>Accantonamento utili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nchor="ctr"/>
                </a:tc>
                <a:tc gridSpan="2">
                  <a:txBody>
                    <a:bodyPr/>
                    <a:lstStyle/>
                    <a:p>
                      <a:pPr algn="just">
                        <a:lnSpc>
                          <a:spcPct val="107000"/>
                        </a:lnSpc>
                        <a:spcAft>
                          <a:spcPts val="225"/>
                        </a:spcAft>
                      </a:pPr>
                      <a:r>
                        <a:rPr lang="it-IT" sz="1200" dirty="0">
                          <a:effectLst/>
                        </a:rPr>
                        <a:t>Dall'inizio dell'esercizio nel quale è adottata la delibera di destinazione dell'utile a riserva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7150" marR="57150" marT="28575" marB="28575"/>
                </a:tc>
                <a:tc hMerge="1">
                  <a:txBody>
                    <a:bodyPr/>
                    <a:lstStyle/>
                    <a:p>
                      <a:endParaRPr lang="it-IT"/>
                    </a:p>
                  </a:txBody>
                  <a:tcPr/>
                </a:tc>
                <a:extLst>
                  <a:ext uri="{0D108BD9-81ED-4DB2-BD59-A6C34878D82A}">
                    <a16:rowId xmlns:a16="http://schemas.microsoft.com/office/drawing/2014/main" val="2690350042"/>
                  </a:ext>
                </a:extLst>
              </a:tr>
            </a:tbl>
          </a:graphicData>
        </a:graphic>
      </p:graphicFrame>
      <p:sp>
        <p:nvSpPr>
          <p:cNvPr id="7" name="Segnaposto contenuto 2">
            <a:extLst>
              <a:ext uri="{FF2B5EF4-FFF2-40B4-BE49-F238E27FC236}">
                <a16:creationId xmlns:a16="http://schemas.microsoft.com/office/drawing/2014/main" id="{31F68E9A-1E8F-402B-9A06-2C0DF5AAC319}"/>
              </a:ext>
            </a:extLst>
          </p:cNvPr>
          <p:cNvSpPr txBox="1">
            <a:spLocks/>
          </p:cNvSpPr>
          <p:nvPr/>
        </p:nvSpPr>
        <p:spPr>
          <a:xfrm>
            <a:off x="1057275" y="4358762"/>
            <a:ext cx="10058400"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ts val="2250"/>
              </a:lnSpc>
              <a:spcAft>
                <a:spcPts val="225"/>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Il ragguaglio non si applica per l'</a:t>
            </a:r>
            <a:r>
              <a:rPr lang="it-IT" sz="1300" b="1" dirty="0">
                <a:solidFill>
                  <a:srgbClr val="4A4A4A"/>
                </a:solidFill>
                <a:effectLst/>
                <a:latin typeface="+mj-lt"/>
                <a:ea typeface="Times New Roman" panose="02020603050405020304" pitchFamily="18" charset="0"/>
                <a:cs typeface="Times New Roman" panose="02020603050405020304" pitchFamily="18" charset="0"/>
              </a:rPr>
              <a:t>ACE innovativa 2021</a:t>
            </a:r>
            <a:r>
              <a:rPr lang="it-IT" sz="1300" dirty="0">
                <a:solidFill>
                  <a:srgbClr val="4A4A4A"/>
                </a:solidFill>
                <a:effectLst/>
                <a:latin typeface="+mj-lt"/>
                <a:ea typeface="Times New Roman" panose="02020603050405020304" pitchFamily="18" charset="0"/>
                <a:cs typeface="Times New Roman" panose="02020603050405020304" pitchFamily="18" charset="0"/>
              </a:rPr>
              <a:t> i cui conferimenti rilevano sempre per l'intero importo.</a:t>
            </a:r>
            <a:endParaRPr lang="it-IT" sz="1300" dirty="0">
              <a:effectLst/>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8" name="Sottotitolo 2">
            <a:extLst>
              <a:ext uri="{FF2B5EF4-FFF2-40B4-BE49-F238E27FC236}">
                <a16:creationId xmlns:a16="http://schemas.microsoft.com/office/drawing/2014/main" id="{AA899A89-D24E-472E-A96F-2D3FEDD84E29}"/>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34</a:t>
            </a:fld>
            <a:endParaRPr lang="it" i="1" dirty="0"/>
          </a:p>
        </p:txBody>
      </p:sp>
    </p:spTree>
    <p:extLst>
      <p:ext uri="{BB962C8B-B14F-4D97-AF65-F5344CB8AC3E}">
        <p14:creationId xmlns:p14="http://schemas.microsoft.com/office/powerpoint/2010/main" val="11913706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002E898B-C694-4016-AA62-768EAF4F6F44}"/>
              </a:ext>
            </a:extLst>
          </p:cNvPr>
          <p:cNvSpPr txBox="1">
            <a:spLocks/>
          </p:cNvSpPr>
          <p:nvPr/>
        </p:nvSpPr>
        <p:spPr>
          <a:xfrm>
            <a:off x="1066800" y="84551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fontAlgn="ctr">
              <a:lnSpc>
                <a:spcPts val="1800"/>
              </a:lnSpc>
              <a:spcAft>
                <a:spcPts val="800"/>
              </a:spcAft>
            </a:pPr>
            <a:r>
              <a:rPr lang="it-IT" sz="2800" b="1" dirty="0">
                <a:solidFill>
                  <a:schemeClr val="tx1"/>
                </a:solidFill>
                <a:effectLst/>
                <a:ea typeface="Times New Roman" panose="02020603050405020304" pitchFamily="18" charset="0"/>
                <a:cs typeface="Times New Roman" panose="02020603050405020304" pitchFamily="18" charset="0"/>
              </a:rPr>
              <a:t>ACE-specificità Cooperative</a:t>
            </a:r>
            <a:endParaRPr lang="it-IT" sz="2800" dirty="0">
              <a:solidFill>
                <a:schemeClr val="tx1"/>
              </a:solidFill>
              <a:effectLst/>
              <a:ea typeface="Calibri" panose="020F0502020204030204" pitchFamily="34" charset="0"/>
              <a:cs typeface="Times New Roman" panose="02020603050405020304" pitchFamily="18" charset="0"/>
            </a:endParaRPr>
          </a:p>
        </p:txBody>
      </p:sp>
      <p:graphicFrame>
        <p:nvGraphicFramePr>
          <p:cNvPr id="5" name="Tabella 5">
            <a:extLst>
              <a:ext uri="{FF2B5EF4-FFF2-40B4-BE49-F238E27FC236}">
                <a16:creationId xmlns:a16="http://schemas.microsoft.com/office/drawing/2014/main" id="{C781DF66-6BD3-4AA1-B20C-C70194E8AD18}"/>
              </a:ext>
            </a:extLst>
          </p:cNvPr>
          <p:cNvGraphicFramePr>
            <a:graphicFrameLocks noGrp="1"/>
          </p:cNvGraphicFramePr>
          <p:nvPr>
            <p:extLst>
              <p:ext uri="{D42A27DB-BD31-4B8C-83A1-F6EECF244321}">
                <p14:modId xmlns:p14="http://schemas.microsoft.com/office/powerpoint/2010/main" val="3691387693"/>
              </p:ext>
            </p:extLst>
          </p:nvPr>
        </p:nvGraphicFramePr>
        <p:xfrm>
          <a:off x="1129009" y="2128582"/>
          <a:ext cx="8126962" cy="2809240"/>
        </p:xfrm>
        <a:graphic>
          <a:graphicData uri="http://schemas.openxmlformats.org/drawingml/2006/table">
            <a:tbl>
              <a:tblPr firstRow="1" bandRow="1">
                <a:tableStyleId>{5C22544A-7EE6-4342-B048-85BDC9FD1C3A}</a:tableStyleId>
              </a:tblPr>
              <a:tblGrid>
                <a:gridCol w="3771494">
                  <a:extLst>
                    <a:ext uri="{9D8B030D-6E8A-4147-A177-3AD203B41FA5}">
                      <a16:colId xmlns:a16="http://schemas.microsoft.com/office/drawing/2014/main" val="1838538430"/>
                    </a:ext>
                  </a:extLst>
                </a:gridCol>
                <a:gridCol w="4355468">
                  <a:extLst>
                    <a:ext uri="{9D8B030D-6E8A-4147-A177-3AD203B41FA5}">
                      <a16:colId xmlns:a16="http://schemas.microsoft.com/office/drawing/2014/main" val="2465065665"/>
                    </a:ext>
                  </a:extLst>
                </a:gridCol>
              </a:tblGrid>
              <a:tr h="370840">
                <a:tc>
                  <a:txBody>
                    <a:bodyPr/>
                    <a:lstStyle/>
                    <a:p>
                      <a:pPr algn="ctr"/>
                      <a:r>
                        <a:rPr lang="it-IT" sz="1300" dirty="0"/>
                        <a:t>Per le Cooperative rilevano anche</a:t>
                      </a:r>
                    </a:p>
                  </a:txBody>
                  <a:tcPr/>
                </a:tc>
                <a:tc>
                  <a:txBody>
                    <a:bodyPr/>
                    <a:lstStyle/>
                    <a:p>
                      <a:pPr algn="ctr"/>
                      <a:r>
                        <a:rPr lang="it-IT" sz="1300" dirty="0"/>
                        <a:t>Momento in cui rilevano le variazioni di patrimonio ai fini ACE</a:t>
                      </a:r>
                    </a:p>
                  </a:txBody>
                  <a:tcPr/>
                </a:tc>
                <a:extLst>
                  <a:ext uri="{0D108BD9-81ED-4DB2-BD59-A6C34878D82A}">
                    <a16:rowId xmlns:a16="http://schemas.microsoft.com/office/drawing/2014/main" val="2980311688"/>
                  </a:ext>
                </a:extLst>
              </a:tr>
              <a:tr h="370840">
                <a:tc>
                  <a:txBody>
                    <a:bodyPr/>
                    <a:lstStyle/>
                    <a:p>
                      <a:pPr marL="285750" indent="-285750">
                        <a:buFont typeface="Arial" panose="020B0604020202020204" pitchFamily="34" charset="0"/>
                        <a:buChar char="•"/>
                      </a:pPr>
                      <a:r>
                        <a:rPr lang="it-IT" sz="1300" dirty="0"/>
                        <a:t>Rivalutazione gratuita delle quote sociali (art. 7 Legge n. 59/92)</a:t>
                      </a:r>
                    </a:p>
                  </a:txBody>
                  <a:tcPr/>
                </a:tc>
                <a:tc>
                  <a:txBody>
                    <a:bodyPr/>
                    <a:lstStyle/>
                    <a:p>
                      <a:r>
                        <a:rPr lang="it-IT" sz="1300" dirty="0"/>
                        <a:t>Dall’inizio dell’esercizio nel quale l’assemblea ha destinato l’utile a questi fini</a:t>
                      </a:r>
                    </a:p>
                  </a:txBody>
                  <a:tcPr/>
                </a:tc>
                <a:extLst>
                  <a:ext uri="{0D108BD9-81ED-4DB2-BD59-A6C34878D82A}">
                    <a16:rowId xmlns:a16="http://schemas.microsoft.com/office/drawing/2014/main" val="2999993961"/>
                  </a:ext>
                </a:extLst>
              </a:tr>
              <a:tr h="370840">
                <a:tc>
                  <a:txBody>
                    <a:bodyPr/>
                    <a:lstStyle/>
                    <a:p>
                      <a:pPr marL="285750" indent="-285750">
                        <a:buFont typeface="Arial" panose="020B0604020202020204" pitchFamily="34" charset="0"/>
                        <a:buChar char="•"/>
                      </a:pPr>
                      <a:r>
                        <a:rPr lang="it-IT" sz="1300" dirty="0"/>
                        <a:t>Ristorno ad aumento del capitale sociale</a:t>
                      </a:r>
                    </a:p>
                  </a:txBody>
                  <a:tcPr/>
                </a:tc>
                <a:tc>
                  <a:txBody>
                    <a:bodyPr/>
                    <a:lstStyle/>
                    <a:p>
                      <a:r>
                        <a:rPr lang="it-IT" sz="1300" dirty="0"/>
                        <a:t>Dalla data della delibera dell’assemblea che ha destinato l’utile a questi fini</a:t>
                      </a:r>
                    </a:p>
                  </a:txBody>
                  <a:tcPr/>
                </a:tc>
                <a:extLst>
                  <a:ext uri="{0D108BD9-81ED-4DB2-BD59-A6C34878D82A}">
                    <a16:rowId xmlns:a16="http://schemas.microsoft.com/office/drawing/2014/main" val="2436516307"/>
                  </a:ext>
                </a:extLst>
              </a:tr>
              <a:tr h="370840">
                <a:tc>
                  <a:txBody>
                    <a:bodyPr/>
                    <a:lstStyle/>
                    <a:p>
                      <a:pPr marL="285750" indent="-285750">
                        <a:buFont typeface="Arial" panose="020B0604020202020204" pitchFamily="34" charset="0"/>
                        <a:buChar char="•"/>
                      </a:pPr>
                      <a:r>
                        <a:rPr lang="it-IT" sz="1300" dirty="0"/>
                        <a:t>Dividendo capitalizzato</a:t>
                      </a:r>
                    </a:p>
                  </a:txBody>
                  <a:tcPr/>
                </a:tc>
                <a:tc>
                  <a:txBody>
                    <a:bodyPr/>
                    <a:lstStyle/>
                    <a:p>
                      <a:r>
                        <a:rPr lang="it-IT" sz="1300" dirty="0"/>
                        <a:t>Dalla data di riversamento</a:t>
                      </a:r>
                    </a:p>
                  </a:txBody>
                  <a:tcPr/>
                </a:tc>
                <a:extLst>
                  <a:ext uri="{0D108BD9-81ED-4DB2-BD59-A6C34878D82A}">
                    <a16:rowId xmlns:a16="http://schemas.microsoft.com/office/drawing/2014/main" val="2663568738"/>
                  </a:ext>
                </a:extLst>
              </a:tr>
              <a:tr h="370840">
                <a:tc>
                  <a:txBody>
                    <a:bodyPr/>
                    <a:lstStyle/>
                    <a:p>
                      <a:pPr marL="285750" indent="-285750">
                        <a:buFont typeface="Arial" panose="020B0604020202020204" pitchFamily="34" charset="0"/>
                        <a:buChar char="•"/>
                      </a:pPr>
                      <a:r>
                        <a:rPr lang="it-IT" sz="1300" dirty="0"/>
                        <a:t>Azioni di sovvenzione (art. 5 Legge n. 59/92)**</a:t>
                      </a:r>
                    </a:p>
                  </a:txBody>
                  <a:tcPr/>
                </a:tc>
                <a:tc>
                  <a:txBody>
                    <a:bodyPr/>
                    <a:lstStyle/>
                    <a:p>
                      <a:r>
                        <a:rPr lang="it-IT" sz="1300" dirty="0"/>
                        <a:t>Dalla data di versamento o di attribuzione come ristorno</a:t>
                      </a:r>
                    </a:p>
                  </a:txBody>
                  <a:tcPr/>
                </a:tc>
                <a:extLst>
                  <a:ext uri="{0D108BD9-81ED-4DB2-BD59-A6C34878D82A}">
                    <a16:rowId xmlns:a16="http://schemas.microsoft.com/office/drawing/2014/main" val="3599217778"/>
                  </a:ext>
                </a:extLst>
              </a:tr>
              <a:tr h="370840">
                <a:tc>
                  <a:txBody>
                    <a:bodyPr/>
                    <a:lstStyle/>
                    <a:p>
                      <a:pPr marL="285750" indent="-285750">
                        <a:buFont typeface="Arial" panose="020B0604020202020204" pitchFamily="34" charset="0"/>
                        <a:buChar char="•"/>
                      </a:pPr>
                      <a:r>
                        <a:rPr lang="it-IT" sz="1300" dirty="0"/>
                        <a:t>Altri strumenti finanziari partecipativi (art. 2526 c.c.)**</a:t>
                      </a:r>
                    </a:p>
                  </a:txBody>
                  <a:tcPr/>
                </a:tc>
                <a:tc>
                  <a:txBody>
                    <a:bodyPr/>
                    <a:lstStyle/>
                    <a:p>
                      <a:r>
                        <a:rPr lang="it-IT" sz="1300" dirty="0"/>
                        <a:t>Dalla data di versamento</a:t>
                      </a:r>
                    </a:p>
                  </a:txBody>
                  <a:tcPr/>
                </a:tc>
                <a:extLst>
                  <a:ext uri="{0D108BD9-81ED-4DB2-BD59-A6C34878D82A}">
                    <a16:rowId xmlns:a16="http://schemas.microsoft.com/office/drawing/2014/main" val="3360375339"/>
                  </a:ext>
                </a:extLst>
              </a:tr>
            </a:tbl>
          </a:graphicData>
        </a:graphic>
      </p:graphicFrame>
      <p:sp>
        <p:nvSpPr>
          <p:cNvPr id="6" name="Segnaposto contenuto 2">
            <a:extLst>
              <a:ext uri="{FF2B5EF4-FFF2-40B4-BE49-F238E27FC236}">
                <a16:creationId xmlns:a16="http://schemas.microsoft.com/office/drawing/2014/main" id="{C191A88B-4215-4692-A560-EA5560142328}"/>
              </a:ext>
            </a:extLst>
          </p:cNvPr>
          <p:cNvSpPr txBox="1">
            <a:spLocks/>
          </p:cNvSpPr>
          <p:nvPr/>
        </p:nvSpPr>
        <p:spPr>
          <a:xfrm>
            <a:off x="1091683" y="1316983"/>
            <a:ext cx="9286869" cy="346591"/>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ts val="2250"/>
              </a:lnSpc>
              <a:spcAft>
                <a:spcPts val="225"/>
              </a:spcAft>
              <a:buNone/>
            </a:pPr>
            <a:r>
              <a:rPr lang="it-IT" sz="1300" b="1" u="sng" dirty="0">
                <a:solidFill>
                  <a:srgbClr val="4A4A4A"/>
                </a:solidFill>
                <a:effectLst/>
                <a:latin typeface="+mj-lt"/>
                <a:ea typeface="Times New Roman" panose="02020603050405020304" pitchFamily="18" charset="0"/>
                <a:cs typeface="Times New Roman" panose="02020603050405020304" pitchFamily="18" charset="0"/>
              </a:rPr>
              <a:t>INCREMENTI</a:t>
            </a:r>
          </a:p>
          <a:p>
            <a:pPr marL="0" indent="0" algn="just">
              <a:lnSpc>
                <a:spcPts val="2250"/>
              </a:lnSpc>
              <a:spcAft>
                <a:spcPts val="225"/>
              </a:spcAft>
              <a:buNone/>
            </a:pPr>
            <a:r>
              <a:rPr lang="it-IT" sz="1300" b="1" dirty="0">
                <a:solidFill>
                  <a:srgbClr val="4A4A4A"/>
                </a:solidFill>
                <a:latin typeface="+mj-lt"/>
                <a:ea typeface="Calibri" panose="020F0502020204030204" pitchFamily="34" charset="0"/>
                <a:cs typeface="Times New Roman" panose="02020603050405020304" pitchFamily="18" charset="0"/>
              </a:rPr>
              <a:t>Per le Cooperative rilevano anche:</a:t>
            </a:r>
            <a:endParaRPr lang="it-IT" sz="1300" b="1" dirty="0">
              <a:effectLst/>
              <a:latin typeface="+mj-lt"/>
              <a:ea typeface="Calibri" panose="020F0502020204030204" pitchFamily="34" charset="0"/>
              <a:cs typeface="Times New Roman" panose="02020603050405020304" pitchFamily="18" charset="0"/>
            </a:endParaRPr>
          </a:p>
          <a:p>
            <a:pPr marL="87630" indent="0" algn="just">
              <a:lnSpc>
                <a:spcPct val="100000"/>
              </a:lnSpc>
              <a:spcBef>
                <a:spcPts val="0"/>
              </a:spcBef>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7" name="Sottotitolo 2">
            <a:extLst>
              <a:ext uri="{FF2B5EF4-FFF2-40B4-BE49-F238E27FC236}">
                <a16:creationId xmlns:a16="http://schemas.microsoft.com/office/drawing/2014/main" id="{31FA7C48-20AC-471D-BDF2-F58C2BFA33FC}"/>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35</a:t>
            </a:fld>
            <a:endParaRPr lang="it" i="1" dirty="0"/>
          </a:p>
        </p:txBody>
      </p:sp>
    </p:spTree>
    <p:extLst>
      <p:ext uri="{BB962C8B-B14F-4D97-AF65-F5344CB8AC3E}">
        <p14:creationId xmlns:p14="http://schemas.microsoft.com/office/powerpoint/2010/main" val="3593066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026ACF99-BA05-4E22-83AD-37AC41EA3870}"/>
              </a:ext>
            </a:extLst>
          </p:cNvPr>
          <p:cNvSpPr txBox="1">
            <a:spLocks/>
          </p:cNvSpPr>
          <p:nvPr/>
        </p:nvSpPr>
        <p:spPr>
          <a:xfrm>
            <a:off x="1066800" y="2595219"/>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ctr" fontAlgn="ctr">
              <a:lnSpc>
                <a:spcPts val="1800"/>
              </a:lnSpc>
              <a:spcAft>
                <a:spcPts val="800"/>
              </a:spcAft>
            </a:pPr>
            <a:r>
              <a:rPr lang="it-IT" sz="2800" b="1" cap="all" dirty="0">
                <a:solidFill>
                  <a:schemeClr val="tx1"/>
                </a:solidFill>
                <a:effectLst/>
                <a:ea typeface="Times New Roman" panose="02020603050405020304" pitchFamily="18" charset="0"/>
                <a:cs typeface="Open Sans" panose="020B0606030504020204" pitchFamily="34" charset="0"/>
              </a:rPr>
              <a:t>D.L. N°73 DEL 25 MAGGIO 2021</a:t>
            </a:r>
          </a:p>
          <a:p>
            <a:pPr algn="ctr" fontAlgn="ctr">
              <a:lnSpc>
                <a:spcPts val="1800"/>
              </a:lnSpc>
              <a:spcAft>
                <a:spcPts val="800"/>
              </a:spcAft>
            </a:pPr>
            <a:r>
              <a:rPr lang="it-IT" sz="2800" b="1" cap="all" dirty="0">
                <a:solidFill>
                  <a:schemeClr val="tx1"/>
                </a:solidFill>
                <a:ea typeface="Calibri" panose="020F0502020204030204" pitchFamily="34" charset="0"/>
                <a:cs typeface="Open Sans" panose="020B0606030504020204" pitchFamily="34" charset="0"/>
              </a:rPr>
              <a:t>(Decreto sostegni bis) art. 19, commi 2-7</a:t>
            </a:r>
            <a:endParaRPr lang="it-IT" sz="2800" cap="all" dirty="0">
              <a:solidFill>
                <a:schemeClr val="tx1"/>
              </a:solidFill>
              <a:effectLst/>
              <a:ea typeface="Calibri" panose="020F0502020204030204" pitchFamily="34" charset="0"/>
              <a:cs typeface="Times New Roman" panose="02020603050405020304" pitchFamily="18" charset="0"/>
            </a:endParaRPr>
          </a:p>
          <a:p>
            <a:pPr algn="ctr" fontAlgn="ctr">
              <a:lnSpc>
                <a:spcPts val="1800"/>
              </a:lnSpc>
              <a:spcAft>
                <a:spcPts val="800"/>
              </a:spcAft>
            </a:pPr>
            <a:r>
              <a:rPr lang="it-IT" sz="1800" b="1" dirty="0">
                <a:solidFill>
                  <a:schemeClr val="tx1"/>
                </a:solidFill>
                <a:effectLst/>
                <a:ea typeface="Times New Roman" panose="02020603050405020304" pitchFamily="18" charset="0"/>
                <a:cs typeface="Times New Roman" panose="02020603050405020304" pitchFamily="18" charset="0"/>
              </a:rPr>
              <a:t> </a:t>
            </a:r>
            <a:endParaRPr lang="it-IT" sz="1800" dirty="0">
              <a:solidFill>
                <a:schemeClr val="tx1"/>
              </a:solidFill>
              <a:effectLst/>
              <a:ea typeface="Calibri" panose="020F0502020204030204" pitchFamily="34" charset="0"/>
              <a:cs typeface="Times New Roman" panose="02020603050405020304" pitchFamily="18" charset="0"/>
            </a:endParaRPr>
          </a:p>
          <a:p>
            <a:pPr algn="ctr" fontAlgn="ctr">
              <a:lnSpc>
                <a:spcPts val="1800"/>
              </a:lnSpc>
              <a:spcAft>
                <a:spcPts val="800"/>
              </a:spcAft>
            </a:pPr>
            <a:r>
              <a:rPr lang="it-IT" sz="1800" b="1" dirty="0">
                <a:solidFill>
                  <a:schemeClr val="tx1"/>
                </a:solidFill>
                <a:effectLst/>
                <a:ea typeface="Times New Roman" panose="02020603050405020304" pitchFamily="18" charset="0"/>
                <a:cs typeface="Times New Roman" panose="02020603050405020304" pitchFamily="18" charset="0"/>
              </a:rPr>
              <a:t>Ace Innovativa</a:t>
            </a:r>
            <a:endParaRPr lang="it-IT" sz="1800" dirty="0">
              <a:solidFill>
                <a:schemeClr val="tx1"/>
              </a:solidFill>
              <a:effectLst/>
              <a:ea typeface="Calibri" panose="020F0502020204030204" pitchFamily="34" charset="0"/>
              <a:cs typeface="Times New Roman" panose="02020603050405020304" pitchFamily="18" charset="0"/>
            </a:endParaRPr>
          </a:p>
          <a:p>
            <a:pPr algn="ctr">
              <a:lnSpc>
                <a:spcPct val="107000"/>
              </a:lnSpc>
              <a:spcAft>
                <a:spcPts val="800"/>
              </a:spcAft>
            </a:pPr>
            <a:br>
              <a:rPr lang="it-IT" sz="1800" dirty="0">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4" name="Sottotitolo 2">
            <a:extLst>
              <a:ext uri="{FF2B5EF4-FFF2-40B4-BE49-F238E27FC236}">
                <a16:creationId xmlns:a16="http://schemas.microsoft.com/office/drawing/2014/main" id="{A81BEA17-B537-46FD-85B0-117DF24D0473}"/>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36</a:t>
            </a:fld>
            <a:endParaRPr lang="it" i="1" dirty="0"/>
          </a:p>
        </p:txBody>
      </p:sp>
    </p:spTree>
    <p:extLst>
      <p:ext uri="{BB962C8B-B14F-4D97-AF65-F5344CB8AC3E}">
        <p14:creationId xmlns:p14="http://schemas.microsoft.com/office/powerpoint/2010/main" val="4157100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4AC877E6-C716-4A51-8C33-1F385E4432A3}"/>
              </a:ext>
            </a:extLst>
          </p:cNvPr>
          <p:cNvSpPr txBox="1">
            <a:spLocks/>
          </p:cNvSpPr>
          <p:nvPr/>
        </p:nvSpPr>
        <p:spPr>
          <a:xfrm>
            <a:off x="1057275" y="1082351"/>
            <a:ext cx="10058400" cy="1532946"/>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Aft>
                <a:spcPts val="375"/>
              </a:spcAft>
              <a:buNone/>
            </a:pPr>
            <a:r>
              <a:rPr lang="it-IT" sz="1300" dirty="0">
                <a:effectLst/>
                <a:latin typeface="+mj-lt"/>
                <a:ea typeface="Times New Roman" panose="02020603050405020304" pitchFamily="18" charset="0"/>
              </a:rPr>
              <a:t>Nell'ambito del D.L. n.73/2021 c.d. "Decreto Sostegni-bis" è contenuta la disciplina dell'ACE c.d. "innovativa" che prevede:</a:t>
            </a:r>
          </a:p>
          <a:p>
            <a:pPr algn="just">
              <a:lnSpc>
                <a:spcPct val="100000"/>
              </a:lnSpc>
              <a:spcBef>
                <a:spcPts val="75"/>
              </a:spcBef>
              <a:buSzPts val="1000"/>
              <a:tabLst>
                <a:tab pos="457200" algn="l"/>
              </a:tabLst>
            </a:pPr>
            <a:r>
              <a:rPr lang="it-IT" sz="1300" dirty="0">
                <a:effectLst/>
                <a:latin typeface="+mj-lt"/>
                <a:ea typeface="Times New Roman" panose="02020603050405020304" pitchFamily="18" charset="0"/>
              </a:rPr>
              <a:t>l'aumento al 15% della percentuale utilizzabile per il calcolo del rendimento nozionale riferito alla variazione in aumento del capitale proprio verificatasi nel 2021;</a:t>
            </a:r>
          </a:p>
          <a:p>
            <a:pPr algn="just">
              <a:lnSpc>
                <a:spcPct val="100000"/>
              </a:lnSpc>
              <a:spcBef>
                <a:spcPts val="75"/>
              </a:spcBef>
              <a:buSzPts val="1000"/>
              <a:tabLst>
                <a:tab pos="457200" algn="l"/>
              </a:tabLst>
            </a:pPr>
            <a:r>
              <a:rPr lang="it-IT" sz="1300" dirty="0">
                <a:effectLst/>
                <a:latin typeface="+mj-lt"/>
                <a:ea typeface="Times New Roman" panose="02020603050405020304" pitchFamily="18" charset="0"/>
              </a:rPr>
              <a:t>la possibilità di fruire dell'agevolazione (in via anticipata) sotto forma di credito d'imposta;</a:t>
            </a:r>
          </a:p>
          <a:p>
            <a:pPr algn="just">
              <a:lnSpc>
                <a:spcPct val="100000"/>
              </a:lnSpc>
              <a:spcBef>
                <a:spcPts val="75"/>
              </a:spcBef>
              <a:buSzPts val="1000"/>
              <a:tabLst>
                <a:tab pos="457200" algn="l"/>
              </a:tabLst>
            </a:pPr>
            <a:r>
              <a:rPr lang="it-IT" sz="1300" dirty="0">
                <a:effectLst/>
                <a:latin typeface="+mj-lt"/>
                <a:ea typeface="Times New Roman" panose="02020603050405020304" pitchFamily="18" charset="0"/>
              </a:rPr>
              <a:t>la possibilità di cedere il predetto credito, in alternativa all'utilizzo in compensazione dello stesso.</a:t>
            </a:r>
          </a:p>
          <a:p>
            <a:pPr marL="0" indent="0" algn="just">
              <a:lnSpc>
                <a:spcPct val="100000"/>
              </a:lnSpc>
              <a:spcBef>
                <a:spcPts val="375"/>
              </a:spcBef>
              <a:spcAft>
                <a:spcPts val="375"/>
              </a:spcAft>
              <a:buNone/>
            </a:pPr>
            <a:r>
              <a:rPr lang="it-IT" sz="1300" dirty="0">
                <a:effectLst/>
                <a:latin typeface="+mj-lt"/>
                <a:ea typeface="Times New Roman" panose="02020603050405020304" pitchFamily="18" charset="0"/>
              </a:rPr>
              <a:t>Recentemente l'Agenzia delle Entrate ha:</a:t>
            </a:r>
          </a:p>
          <a:p>
            <a:pPr algn="just">
              <a:lnSpc>
                <a:spcPct val="100000"/>
              </a:lnSpc>
              <a:spcBef>
                <a:spcPts val="75"/>
              </a:spcBef>
              <a:buSzPts val="1000"/>
              <a:tabLst>
                <a:tab pos="457200" algn="l"/>
              </a:tabLst>
            </a:pPr>
            <a:r>
              <a:rPr lang="it-IT" sz="1300" dirty="0">
                <a:effectLst/>
                <a:latin typeface="+mj-lt"/>
                <a:ea typeface="Times New Roman" panose="02020603050405020304" pitchFamily="18" charset="0"/>
              </a:rPr>
              <a:t>approvato il modello utilizzabile per comunicare la fruizione del citato credito d'imposta;</a:t>
            </a:r>
          </a:p>
          <a:p>
            <a:pPr algn="just">
              <a:lnSpc>
                <a:spcPct val="100000"/>
              </a:lnSpc>
              <a:spcBef>
                <a:spcPts val="75"/>
              </a:spcBef>
              <a:buSzPts val="1000"/>
              <a:tabLst>
                <a:tab pos="457200" algn="l"/>
              </a:tabLst>
            </a:pPr>
            <a:r>
              <a:rPr lang="it-IT" sz="1300" dirty="0">
                <a:effectLst/>
                <a:latin typeface="+mj-lt"/>
                <a:ea typeface="Times New Roman" panose="02020603050405020304" pitchFamily="18" charset="0"/>
              </a:rPr>
              <a:t>definito le modalità di cessione dello stesso.</a:t>
            </a:r>
          </a:p>
          <a:p>
            <a:pPr marL="0" indent="0" algn="just">
              <a:lnSpc>
                <a:spcPct val="100000"/>
              </a:lnSpc>
              <a:spcBef>
                <a:spcPts val="375"/>
              </a:spcBef>
              <a:spcAft>
                <a:spcPts val="375"/>
              </a:spcAft>
              <a:buNone/>
            </a:pPr>
            <a:r>
              <a:rPr lang="it-IT" sz="1300" dirty="0">
                <a:effectLst/>
                <a:latin typeface="+mj-lt"/>
                <a:ea typeface="Times New Roman" panose="02020603050405020304" pitchFamily="18" charset="0"/>
              </a:rPr>
              <a:t>In particolare, la comunicazione in esame può essere spedita all'Agenzia dal 20.11.2021 fino al 30.11.2022 (termine di presentazione del </a:t>
            </a:r>
            <a:r>
              <a:rPr lang="it-IT" sz="1300" dirty="0" err="1">
                <a:effectLst/>
                <a:latin typeface="+mj-lt"/>
                <a:ea typeface="Times New Roman" panose="02020603050405020304" pitchFamily="18" charset="0"/>
              </a:rPr>
              <a:t>mod</a:t>
            </a:r>
            <a:r>
              <a:rPr lang="it-IT" sz="1300" dirty="0">
                <a:effectLst/>
                <a:latin typeface="+mj-lt"/>
                <a:ea typeface="Times New Roman" panose="02020603050405020304" pitchFamily="18" charset="0"/>
              </a:rPr>
              <a:t>. REDDITI 2022).</a:t>
            </a:r>
          </a:p>
          <a:p>
            <a:pPr marL="0" indent="0" algn="just">
              <a:lnSpc>
                <a:spcPct val="100000"/>
              </a:lnSpc>
              <a:spcAft>
                <a:spcPts val="225"/>
              </a:spcAft>
              <a:buNone/>
            </a:pPr>
            <a:r>
              <a:rPr lang="it-IT" sz="1300" dirty="0">
                <a:effectLst/>
                <a:latin typeface="+mj-lt"/>
                <a:ea typeface="Times New Roman" panose="02020603050405020304" pitchFamily="18" charset="0"/>
                <a:cs typeface="Times New Roman" panose="02020603050405020304" pitchFamily="18" charset="0"/>
              </a:rPr>
              <a:t>L'ACE è un'agevolazione fiscale finalizzata ad incentivare la capitalizzazione delle imprese e consiste in una deduzione dal reddito dell'impresa.</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r>
              <a:rPr lang="it-IT" sz="1300" dirty="0">
                <a:effectLst/>
                <a:latin typeface="+mj-lt"/>
                <a:ea typeface="Times New Roman" panose="02020603050405020304" pitchFamily="18" charset="0"/>
                <a:cs typeface="Times New Roman" panose="02020603050405020304" pitchFamily="18" charset="0"/>
              </a:rPr>
              <a:t>La deduzione è calcolata applicando alla variazione in aumento del capitale proprio alla fine dell'esercizio rispetto a quello esistente al 31.12.2010 un coefficiente pari all'1,3% (aliquota in vigore dal 2019). Nel corso degli anni di vigenza dell'agevolazione, il coefficiente applicato alla base ACE (incremento del capitale proprio) si è progressivamente ridotto, fermo restando che in ciascun periodo di imposta l'ACE viene determinata applicando il coefficiente a tutto l'incremento di capitale intervenuto dal 31.12.2010 alla fine di ciascun esercizio.</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375"/>
              </a:spcBef>
              <a:spcAft>
                <a:spcPts val="375"/>
              </a:spcAft>
              <a:buNone/>
            </a:pPr>
            <a:endParaRPr lang="it-IT" sz="1300" dirty="0">
              <a:effectLst/>
              <a:latin typeface="+mj-lt"/>
              <a:ea typeface="Times New Roman" panose="02020603050405020304" pitchFamily="18" charset="0"/>
            </a:endParaRPr>
          </a:p>
          <a:p>
            <a:pPr marL="0" indent="0">
              <a:lnSpc>
                <a:spcPct val="100000"/>
              </a:lnSpc>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DED00E97-A3DF-4455-8235-D25DB5D2BF81}"/>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37</a:t>
            </a:fld>
            <a:endParaRPr lang="it" i="1" dirty="0"/>
          </a:p>
        </p:txBody>
      </p:sp>
    </p:spTree>
    <p:extLst>
      <p:ext uri="{BB962C8B-B14F-4D97-AF65-F5344CB8AC3E}">
        <p14:creationId xmlns:p14="http://schemas.microsoft.com/office/powerpoint/2010/main" val="1333844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07DF629F-6B1C-4F87-9932-F4B88BD6FA19}"/>
              </a:ext>
            </a:extLst>
          </p:cNvPr>
          <p:cNvSpPr txBox="1">
            <a:spLocks/>
          </p:cNvSpPr>
          <p:nvPr/>
        </p:nvSpPr>
        <p:spPr>
          <a:xfrm>
            <a:off x="1066800" y="84551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fontAlgn="ctr">
              <a:lnSpc>
                <a:spcPts val="1800"/>
              </a:lnSpc>
              <a:spcAft>
                <a:spcPts val="800"/>
              </a:spcAft>
            </a:pPr>
            <a:r>
              <a:rPr lang="it-IT" sz="2800" b="1" dirty="0">
                <a:solidFill>
                  <a:schemeClr val="tx1"/>
                </a:solidFill>
                <a:effectLst/>
                <a:ea typeface="Times New Roman" panose="02020603050405020304" pitchFamily="18" charset="0"/>
                <a:cs typeface="Times New Roman" panose="02020603050405020304" pitchFamily="18" charset="0"/>
              </a:rPr>
              <a:t>ACE-specificità Cooperative</a:t>
            </a:r>
            <a:endParaRPr lang="it-IT" sz="2800" dirty="0">
              <a:solidFill>
                <a:schemeClr val="tx1"/>
              </a:solidFill>
              <a:effectLst/>
              <a:ea typeface="Calibri" panose="020F0502020204030204" pitchFamily="34" charset="0"/>
              <a:cs typeface="Times New Roman" panose="02020603050405020304" pitchFamily="18" charset="0"/>
            </a:endParaRPr>
          </a:p>
        </p:txBody>
      </p:sp>
      <p:sp>
        <p:nvSpPr>
          <p:cNvPr id="5" name="Segnaposto contenuto 2">
            <a:extLst>
              <a:ext uri="{FF2B5EF4-FFF2-40B4-BE49-F238E27FC236}">
                <a16:creationId xmlns:a16="http://schemas.microsoft.com/office/drawing/2014/main" id="{35927755-A12D-4E39-8826-5D3615763AD9}"/>
              </a:ext>
            </a:extLst>
          </p:cNvPr>
          <p:cNvSpPr txBox="1">
            <a:spLocks/>
          </p:cNvSpPr>
          <p:nvPr/>
        </p:nvSpPr>
        <p:spPr>
          <a:xfrm>
            <a:off x="1057275" y="1287624"/>
            <a:ext cx="10058400" cy="917122"/>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Bef>
                <a:spcPts val="0"/>
              </a:spcBef>
              <a:spcAft>
                <a:spcPts val="225"/>
              </a:spcAft>
              <a:buNone/>
            </a:pPr>
            <a:r>
              <a:rPr lang="it-IT" sz="1300" b="1" u="sng" dirty="0">
                <a:solidFill>
                  <a:srgbClr val="4A4A4A"/>
                </a:solidFill>
                <a:effectLst/>
                <a:latin typeface="+mj-lt"/>
                <a:ea typeface="Times New Roman" panose="02020603050405020304" pitchFamily="18" charset="0"/>
                <a:cs typeface="Times New Roman" panose="02020603050405020304" pitchFamily="18" charset="0"/>
              </a:rPr>
              <a:t>Individuazione e quantificazione decrementi</a:t>
            </a:r>
            <a:endParaRPr lang="it-IT" sz="1300" b="1" u="sng"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endParaRPr lang="it-IT" sz="1300" dirty="0">
              <a:solidFill>
                <a:srgbClr val="4A4A4A"/>
              </a:solidFill>
              <a:effectLst/>
              <a:latin typeface="+mj-lt"/>
              <a:ea typeface="Times New Roman" panose="02020603050405020304" pitchFamily="18" charset="0"/>
              <a:cs typeface="Times New Roman" panose="02020603050405020304" pitchFamily="18" charset="0"/>
            </a:endParaRPr>
          </a:p>
          <a:p>
            <a:pPr marL="0" indent="0" algn="just">
              <a:lnSpc>
                <a:spcPct val="100000"/>
              </a:lnSpc>
              <a:spcBef>
                <a:spcPts val="0"/>
              </a:spcBef>
              <a:spcAft>
                <a:spcPts val="225"/>
              </a:spcAft>
              <a:buNone/>
            </a:pPr>
            <a:r>
              <a:rPr lang="it-IT" sz="1300" b="1" dirty="0">
                <a:solidFill>
                  <a:srgbClr val="4A4A4A"/>
                </a:solidFill>
                <a:latin typeface="+mj-lt"/>
                <a:ea typeface="Times New Roman" panose="02020603050405020304" pitchFamily="18" charset="0"/>
                <a:cs typeface="Times New Roman" panose="02020603050405020304" pitchFamily="18" charset="0"/>
              </a:rPr>
              <a:t>Rilevano per l’intero importo</a:t>
            </a:r>
            <a:r>
              <a:rPr lang="it-IT" sz="1300" dirty="0">
                <a:solidFill>
                  <a:srgbClr val="4A4A4A"/>
                </a:solidFill>
                <a:latin typeface="+mj-lt"/>
                <a:ea typeface="Times New Roman" panose="02020603050405020304" pitchFamily="18" charset="0"/>
                <a:cs typeface="Times New Roman" panose="02020603050405020304" pitchFamily="18" charset="0"/>
              </a:rPr>
              <a:t>. </a:t>
            </a:r>
            <a:r>
              <a:rPr lang="it-IT" sz="1300" dirty="0">
                <a:solidFill>
                  <a:srgbClr val="4A4A4A"/>
                </a:solidFill>
                <a:effectLst/>
                <a:latin typeface="+mj-lt"/>
                <a:ea typeface="Times New Roman" panose="02020603050405020304" pitchFamily="18" charset="0"/>
                <a:cs typeface="Times New Roman" panose="02020603050405020304" pitchFamily="18" charset="0"/>
              </a:rPr>
              <a:t>Ad esempio:</a:t>
            </a:r>
          </a:p>
          <a:p>
            <a:pPr algn="just">
              <a:lnSpc>
                <a:spcPct val="100000"/>
              </a:lnSpc>
              <a:spcBef>
                <a:spcPts val="0"/>
              </a:spcBef>
              <a:spcAft>
                <a:spcPts val="225"/>
              </a:spcAft>
            </a:pPr>
            <a:r>
              <a:rPr lang="it-IT" sz="1300" dirty="0">
                <a:solidFill>
                  <a:srgbClr val="4A4A4A"/>
                </a:solidFill>
                <a:latin typeface="+mj-lt"/>
                <a:ea typeface="Times New Roman" panose="02020603050405020304" pitchFamily="18" charset="0"/>
                <a:cs typeface="Times New Roman" panose="02020603050405020304" pitchFamily="18" charset="0"/>
              </a:rPr>
              <a:t>la distribuzione di riserve di utili</a:t>
            </a:r>
          </a:p>
          <a:p>
            <a:pPr algn="just">
              <a:lnSpc>
                <a:spcPct val="100000"/>
              </a:lnSpc>
              <a:spcBef>
                <a:spcPts val="0"/>
              </a:spcBef>
              <a:spcAft>
                <a:spcPts val="225"/>
              </a:spcAft>
            </a:pPr>
            <a:r>
              <a:rPr lang="it-IT" sz="1300" dirty="0">
                <a:solidFill>
                  <a:srgbClr val="4A4A4A"/>
                </a:solidFill>
                <a:latin typeface="+mj-lt"/>
                <a:ea typeface="Times New Roman" panose="02020603050405020304" pitchFamily="18" charset="0"/>
                <a:cs typeface="Times New Roman" panose="02020603050405020304" pitchFamily="18" charset="0"/>
              </a:rPr>
              <a:t>la distribuzione di riserve di capitali</a:t>
            </a:r>
          </a:p>
          <a:p>
            <a:pPr marL="0" indent="0" algn="just">
              <a:lnSpc>
                <a:spcPct val="100000"/>
              </a:lnSpc>
              <a:spcBef>
                <a:spcPts val="0"/>
              </a:spcBef>
              <a:spcAft>
                <a:spcPts val="225"/>
              </a:spcAft>
              <a:buNone/>
            </a:pPr>
            <a:r>
              <a:rPr lang="it-IT" sz="1300" dirty="0">
                <a:solidFill>
                  <a:srgbClr val="4A4A4A"/>
                </a:solidFill>
                <a:latin typeface="+mj-lt"/>
                <a:ea typeface="Times New Roman" panose="02020603050405020304" pitchFamily="18" charset="0"/>
                <a:cs typeface="Times New Roman" panose="02020603050405020304" pitchFamily="18" charset="0"/>
              </a:rPr>
              <a:t>Non costituiscono riduzioni ai fini ACE:</a:t>
            </a:r>
          </a:p>
          <a:p>
            <a:pPr algn="just">
              <a:lnSpc>
                <a:spcPct val="100000"/>
              </a:lnSpc>
              <a:spcBef>
                <a:spcPts val="0"/>
              </a:spcBef>
              <a:spcAft>
                <a:spcPts val="225"/>
              </a:spcAft>
            </a:pPr>
            <a:r>
              <a:rPr lang="it-IT" sz="1300" dirty="0">
                <a:solidFill>
                  <a:srgbClr val="4A4A4A"/>
                </a:solidFill>
                <a:latin typeface="+mj-lt"/>
                <a:ea typeface="Times New Roman" panose="02020603050405020304" pitchFamily="18" charset="0"/>
                <a:cs typeface="Times New Roman" panose="02020603050405020304" pitchFamily="18" charset="0"/>
              </a:rPr>
              <a:t>La riduzione del Patrimonio Netto in conseguenza di perdite</a:t>
            </a:r>
          </a:p>
          <a:p>
            <a:pPr algn="just">
              <a:lnSpc>
                <a:spcPct val="100000"/>
              </a:lnSpc>
              <a:spcBef>
                <a:spcPts val="0"/>
              </a:spcBef>
              <a:spcAft>
                <a:spcPts val="225"/>
              </a:spcAft>
            </a:pPr>
            <a:r>
              <a:rPr lang="it-IT" sz="1300" dirty="0">
                <a:solidFill>
                  <a:srgbClr val="4A4A4A"/>
                </a:solidFill>
                <a:latin typeface="+mj-lt"/>
                <a:ea typeface="Times New Roman" panose="02020603050405020304" pitchFamily="18" charset="0"/>
                <a:cs typeface="Times New Roman" panose="02020603050405020304" pitchFamily="18" charset="0"/>
              </a:rPr>
              <a:t>La distribuzione dell’utile d’esercizio in sede di approvazione del bilancio (in quanto l’utile, non accantonato a riserva, </a:t>
            </a:r>
            <a:r>
              <a:rPr lang="it-IT" sz="1300" b="1" dirty="0">
                <a:solidFill>
                  <a:srgbClr val="4A4A4A"/>
                </a:solidFill>
                <a:latin typeface="+mj-lt"/>
                <a:ea typeface="Times New Roman" panose="02020603050405020304" pitchFamily="18" charset="0"/>
                <a:cs typeface="Times New Roman" panose="02020603050405020304" pitchFamily="18" charset="0"/>
              </a:rPr>
              <a:t>non ha </a:t>
            </a:r>
            <a:r>
              <a:rPr lang="it-IT" sz="1300" dirty="0">
                <a:solidFill>
                  <a:srgbClr val="4A4A4A"/>
                </a:solidFill>
                <a:latin typeface="+mj-lt"/>
                <a:ea typeface="Times New Roman" panose="02020603050405020304" pitchFamily="18" charset="0"/>
                <a:cs typeface="Times New Roman" panose="02020603050405020304" pitchFamily="18" charset="0"/>
              </a:rPr>
              <a:t>rilevato quale incremento)</a:t>
            </a:r>
          </a:p>
          <a:p>
            <a:pPr marL="0" indent="0" algn="just">
              <a:lnSpc>
                <a:spcPct val="100000"/>
              </a:lnSpc>
              <a:spcBef>
                <a:spcPts val="0"/>
              </a:spcBef>
              <a:spcAft>
                <a:spcPts val="225"/>
              </a:spcAft>
              <a:buNone/>
            </a:pPr>
            <a:r>
              <a:rPr lang="it-IT" sz="1300" dirty="0">
                <a:solidFill>
                  <a:srgbClr val="4A4A4A"/>
                </a:solidFill>
                <a:latin typeface="+mj-lt"/>
                <a:ea typeface="Times New Roman" panose="02020603050405020304" pitchFamily="18" charset="0"/>
                <a:cs typeface="Times New Roman" panose="02020603050405020304" pitchFamily="18" charset="0"/>
              </a:rPr>
              <a:t>Disposizioni specifiche si applicano in caso di acquisto di azioni proprie.</a:t>
            </a:r>
          </a:p>
          <a:p>
            <a:pPr marL="0" indent="0" algn="just">
              <a:lnSpc>
                <a:spcPct val="100000"/>
              </a:lnSpc>
              <a:spcBef>
                <a:spcPts val="0"/>
              </a:spcBef>
              <a:spcAft>
                <a:spcPts val="225"/>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La variazione in aumento del capitale proprio non ha effetto fino a concorrenza dell'incremento delle consistenze dei titoli e valori mobiliari diversi dalle partecipazioni rispetto a quelli risultanti dal bilancio al 31.12.2010.</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endParaRPr lang="it-IT" sz="1300" b="1" u="sng" dirty="0">
              <a:solidFill>
                <a:srgbClr val="4A4A4A"/>
              </a:solidFill>
              <a:effectLst/>
              <a:latin typeface="+mj-lt"/>
              <a:ea typeface="Times New Roman" panose="02020603050405020304" pitchFamily="18" charset="0"/>
              <a:cs typeface="Times New Roman" panose="02020603050405020304" pitchFamily="18" charset="0"/>
            </a:endParaRPr>
          </a:p>
          <a:p>
            <a:pPr marL="0" indent="0" algn="just">
              <a:lnSpc>
                <a:spcPct val="100000"/>
              </a:lnSpc>
              <a:spcBef>
                <a:spcPts val="0"/>
              </a:spcBef>
              <a:spcAft>
                <a:spcPts val="225"/>
              </a:spcAft>
              <a:buNone/>
            </a:pPr>
            <a:r>
              <a:rPr lang="it-IT" sz="1300" b="1" u="sng" dirty="0">
                <a:solidFill>
                  <a:srgbClr val="4A4A4A"/>
                </a:solidFill>
                <a:effectLst/>
                <a:latin typeface="+mj-lt"/>
                <a:ea typeface="Times New Roman" panose="02020603050405020304" pitchFamily="18" charset="0"/>
                <a:cs typeface="Times New Roman" panose="02020603050405020304" pitchFamily="18" charset="0"/>
              </a:rPr>
              <a:t>Limite patrimonio netto</a:t>
            </a:r>
            <a:endParaRPr lang="it-IT" sz="1300" b="1" u="sng"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endParaRPr lang="it-IT" sz="1300" dirty="0">
              <a:solidFill>
                <a:srgbClr val="4A4A4A"/>
              </a:solidFill>
              <a:effectLst/>
              <a:latin typeface="+mj-lt"/>
              <a:ea typeface="Times New Roman" panose="02020603050405020304" pitchFamily="18" charset="0"/>
              <a:cs typeface="Times New Roman" panose="02020603050405020304" pitchFamily="18" charset="0"/>
            </a:endParaRPr>
          </a:p>
          <a:p>
            <a:pPr marL="0" indent="0" algn="just">
              <a:lnSpc>
                <a:spcPct val="100000"/>
              </a:lnSpc>
              <a:spcBef>
                <a:spcPts val="0"/>
              </a:spcBef>
              <a:spcAft>
                <a:spcPts val="225"/>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Dopo aver effettuato la somma algebrica di incrementi e decrementi rilevanti e tenuto conto di eventuali riduzioni connesse a norme anti elusive, prima di applicare l'aliquota del rendimento nozionale per il calcolo della deduzione ACE, va considerato il </a:t>
            </a:r>
            <a:r>
              <a:rPr lang="it-IT" sz="1300" b="1" dirty="0">
                <a:solidFill>
                  <a:srgbClr val="4A4A4A"/>
                </a:solidFill>
                <a:effectLst/>
                <a:latin typeface="+mj-lt"/>
                <a:ea typeface="Times New Roman" panose="02020603050405020304" pitchFamily="18" charset="0"/>
                <a:cs typeface="Times New Roman" panose="02020603050405020304" pitchFamily="18" charset="0"/>
              </a:rPr>
              <a:t>minor importo</a:t>
            </a:r>
            <a:r>
              <a:rPr lang="it-IT" sz="1300" dirty="0">
                <a:solidFill>
                  <a:srgbClr val="4A4A4A"/>
                </a:solidFill>
                <a:effectLst/>
                <a:latin typeface="+mj-lt"/>
                <a:ea typeface="Times New Roman" panose="02020603050405020304" pitchFamily="18" charset="0"/>
                <a:cs typeface="Times New Roman" panose="02020603050405020304" pitchFamily="18" charset="0"/>
              </a:rPr>
              <a:t> tra la </a:t>
            </a:r>
            <a:r>
              <a:rPr lang="it-IT" sz="1300" b="1" dirty="0">
                <a:solidFill>
                  <a:srgbClr val="4A4A4A"/>
                </a:solidFill>
                <a:effectLst/>
                <a:latin typeface="+mj-lt"/>
                <a:ea typeface="Times New Roman" panose="02020603050405020304" pitchFamily="18" charset="0"/>
                <a:cs typeface="Times New Roman" panose="02020603050405020304" pitchFamily="18" charset="0"/>
              </a:rPr>
              <a:t>variazione in aumento del capitale</a:t>
            </a:r>
            <a:r>
              <a:rPr lang="it-IT" sz="1300" dirty="0">
                <a:solidFill>
                  <a:srgbClr val="4A4A4A"/>
                </a:solidFill>
                <a:effectLst/>
                <a:latin typeface="+mj-lt"/>
                <a:ea typeface="Times New Roman" panose="02020603050405020304" pitchFamily="18" charset="0"/>
                <a:cs typeface="Times New Roman" panose="02020603050405020304" pitchFamily="18" charset="0"/>
              </a:rPr>
              <a:t> e il </a:t>
            </a:r>
            <a:r>
              <a:rPr lang="it-IT" sz="1300" b="1" dirty="0">
                <a:solidFill>
                  <a:srgbClr val="4A4A4A"/>
                </a:solidFill>
                <a:effectLst/>
                <a:latin typeface="+mj-lt"/>
                <a:ea typeface="Times New Roman" panose="02020603050405020304" pitchFamily="18" charset="0"/>
                <a:cs typeface="Times New Roman" panose="02020603050405020304" pitchFamily="18" charset="0"/>
              </a:rPr>
              <a:t>patrimonio netto</a:t>
            </a:r>
            <a:r>
              <a:rPr lang="it-IT" sz="1300" dirty="0">
                <a:solidFill>
                  <a:srgbClr val="4A4A4A"/>
                </a:solidFill>
                <a:effectLst/>
                <a:latin typeface="+mj-lt"/>
                <a:ea typeface="Times New Roman" panose="02020603050405020304" pitchFamily="18" charset="0"/>
                <a:cs typeface="Times New Roman" panose="02020603050405020304" pitchFamily="18" charset="0"/>
              </a:rPr>
              <a:t> di fine esercizio, che costituisce il limite di fruizione dell'agevolazione.</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A tal fine nel </a:t>
            </a:r>
            <a:r>
              <a:rPr lang="it-IT" sz="1300" b="1" dirty="0">
                <a:solidFill>
                  <a:srgbClr val="4A4A4A"/>
                </a:solidFill>
                <a:effectLst/>
                <a:latin typeface="+mj-lt"/>
                <a:ea typeface="Times New Roman" panose="02020603050405020304" pitchFamily="18" charset="0"/>
                <a:cs typeface="Times New Roman" panose="02020603050405020304" pitchFamily="18" charset="0"/>
              </a:rPr>
              <a:t>patrimonio netto è incluso l'utile/perdita d'esercizio</a:t>
            </a:r>
            <a:r>
              <a:rPr lang="it-IT" sz="1300" dirty="0">
                <a:solidFill>
                  <a:srgbClr val="4A4A4A"/>
                </a:solidFill>
                <a:effectLst/>
                <a:latin typeface="+mj-lt"/>
                <a:ea typeface="Times New Roman" panose="02020603050405020304" pitchFamily="18" charset="0"/>
                <a:cs typeface="Times New Roman" panose="02020603050405020304" pitchFamily="18" charset="0"/>
              </a:rPr>
              <a:t> dell'anno oggetto di calcolo. L'utile che concorre al patrimonio netto va calcolato tenendo conto dell'IRES calcolata senza considerare l'agevolazione ACE (IRES teorica).</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spcAft>
                <a:spcPts val="225"/>
              </a:spcAft>
              <a:buNone/>
            </a:pPr>
            <a:r>
              <a:rPr lang="it-IT" sz="1300" dirty="0">
                <a:solidFill>
                  <a:srgbClr val="4A4A4A"/>
                </a:solidFill>
                <a:effectLst/>
                <a:latin typeface="+mj-lt"/>
                <a:ea typeface="Times New Roman" panose="02020603050405020304" pitchFamily="18" charset="0"/>
                <a:cs typeface="Times New Roman" panose="02020603050405020304" pitchFamily="18" charset="0"/>
              </a:rPr>
              <a:t>Il limite del patrimonio netto </a:t>
            </a:r>
            <a:r>
              <a:rPr lang="it-IT" sz="1300" b="1" dirty="0">
                <a:solidFill>
                  <a:srgbClr val="4A4A4A"/>
                </a:solidFill>
                <a:effectLst/>
                <a:latin typeface="+mj-lt"/>
                <a:ea typeface="Times New Roman" panose="02020603050405020304" pitchFamily="18" charset="0"/>
                <a:cs typeface="Times New Roman" panose="02020603050405020304" pitchFamily="18" charset="0"/>
              </a:rPr>
              <a:t>non si applica per l'ACE innovativa.</a:t>
            </a:r>
            <a:endParaRPr lang="it-IT" sz="1300" dirty="0">
              <a:effectLst/>
              <a:latin typeface="+mj-lt"/>
              <a:ea typeface="Calibri" panose="020F0502020204030204" pitchFamily="34" charset="0"/>
              <a:cs typeface="Times New Roman" panose="02020603050405020304" pitchFamily="18" charset="0"/>
            </a:endParaRPr>
          </a:p>
          <a:p>
            <a:pPr marL="0" indent="0">
              <a:lnSpc>
                <a:spcPct val="100000"/>
              </a:lnSpc>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6" name="Sottotitolo 2">
            <a:extLst>
              <a:ext uri="{FF2B5EF4-FFF2-40B4-BE49-F238E27FC236}">
                <a16:creationId xmlns:a16="http://schemas.microsoft.com/office/drawing/2014/main" id="{0B9681E1-C8D7-4653-AE1E-4E8417255EE3}"/>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38</a:t>
            </a:fld>
            <a:endParaRPr lang="it" i="1" dirty="0"/>
          </a:p>
        </p:txBody>
      </p:sp>
    </p:spTree>
    <p:extLst>
      <p:ext uri="{BB962C8B-B14F-4D97-AF65-F5344CB8AC3E}">
        <p14:creationId xmlns:p14="http://schemas.microsoft.com/office/powerpoint/2010/main" val="21058221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E3D33415-5AD2-4E7D-9657-4358026CB4C1}"/>
              </a:ext>
            </a:extLst>
          </p:cNvPr>
          <p:cNvSpPr txBox="1">
            <a:spLocks/>
          </p:cNvSpPr>
          <p:nvPr/>
        </p:nvSpPr>
        <p:spPr>
          <a:xfrm>
            <a:off x="1066800" y="84551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fontAlgn="ctr">
              <a:lnSpc>
                <a:spcPts val="1800"/>
              </a:lnSpc>
              <a:spcAft>
                <a:spcPts val="800"/>
              </a:spcAft>
            </a:pPr>
            <a:r>
              <a:rPr lang="it-IT" sz="2800" b="1" dirty="0">
                <a:solidFill>
                  <a:schemeClr val="tx1"/>
                </a:solidFill>
                <a:ea typeface="Calibri" panose="020F0502020204030204" pitchFamily="34" charset="0"/>
                <a:cs typeface="Times New Roman" panose="02020603050405020304" pitchFamily="18" charset="0"/>
              </a:rPr>
              <a:t>D.L. n°73 del 25 Maggio 2021 </a:t>
            </a:r>
          </a:p>
          <a:p>
            <a:pPr algn="just" fontAlgn="ctr">
              <a:lnSpc>
                <a:spcPts val="1800"/>
              </a:lnSpc>
              <a:spcAft>
                <a:spcPts val="800"/>
              </a:spcAft>
            </a:pPr>
            <a:r>
              <a:rPr lang="it-IT" sz="2800" b="1" dirty="0">
                <a:solidFill>
                  <a:schemeClr val="tx1"/>
                </a:solidFill>
                <a:effectLst/>
                <a:ea typeface="Calibri" panose="020F0502020204030204" pitchFamily="34" charset="0"/>
                <a:cs typeface="Times New Roman" panose="02020603050405020304" pitchFamily="18" charset="0"/>
              </a:rPr>
              <a:t>(Decreto Sostegni Bis) Art. 19, commi 2-7</a:t>
            </a:r>
            <a:endParaRPr lang="it-IT" sz="2800" dirty="0">
              <a:solidFill>
                <a:schemeClr val="tx1"/>
              </a:solidFill>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4B6E5B5E-5430-4A94-AC0C-9B4BC85A382A}"/>
              </a:ext>
            </a:extLst>
          </p:cNvPr>
          <p:cNvSpPr txBox="1">
            <a:spLocks/>
          </p:cNvSpPr>
          <p:nvPr/>
        </p:nvSpPr>
        <p:spPr>
          <a:xfrm>
            <a:off x="1057275" y="1698175"/>
            <a:ext cx="10058400" cy="917122"/>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Bef>
                <a:spcPts val="0"/>
              </a:spcBef>
              <a:buNone/>
            </a:pPr>
            <a:r>
              <a:rPr lang="it-IT" sz="1300" dirty="0">
                <a:effectLst/>
                <a:latin typeface="+mj-lt"/>
                <a:ea typeface="Times New Roman" panose="02020603050405020304" pitchFamily="18" charset="0"/>
                <a:cs typeface="Times New Roman" panose="02020603050405020304" pitchFamily="18" charset="0"/>
              </a:rPr>
              <a:t>Con l'introduzione della cd. </a:t>
            </a:r>
            <a:r>
              <a:rPr lang="it-IT" sz="1300" b="1" dirty="0">
                <a:effectLst/>
                <a:latin typeface="+mj-lt"/>
                <a:ea typeface="Times New Roman" panose="02020603050405020304" pitchFamily="18" charset="0"/>
                <a:cs typeface="Times New Roman" panose="02020603050405020304" pitchFamily="18" charset="0"/>
              </a:rPr>
              <a:t>ACE innovativa</a:t>
            </a:r>
            <a:r>
              <a:rPr lang="it-IT" sz="1300" dirty="0">
                <a:effectLst/>
                <a:latin typeface="+mj-lt"/>
                <a:ea typeface="Times New Roman" panose="02020603050405020304" pitchFamily="18" charset="0"/>
                <a:cs typeface="Times New Roman" panose="02020603050405020304" pitchFamily="18" charset="0"/>
              </a:rPr>
              <a:t> (o super ACE) si prevede il potenziamento dell'agevolazione attraverso un rilevante incremento del coefficiente che viene portato al </a:t>
            </a:r>
            <a:r>
              <a:rPr lang="it-IT" sz="1300" b="1" dirty="0">
                <a:effectLst/>
                <a:latin typeface="+mj-lt"/>
                <a:ea typeface="Times New Roman" panose="02020603050405020304" pitchFamily="18" charset="0"/>
                <a:cs typeface="Times New Roman" panose="02020603050405020304" pitchFamily="18" charset="0"/>
              </a:rPr>
              <a:t>15%.</a:t>
            </a:r>
            <a:r>
              <a:rPr lang="it-IT" sz="1300" dirty="0">
                <a:effectLst/>
                <a:latin typeface="+mj-lt"/>
                <a:ea typeface="Times New Roman" panose="02020603050405020304" pitchFamily="18" charset="0"/>
                <a:cs typeface="Times New Roman" panose="02020603050405020304" pitchFamily="18" charset="0"/>
              </a:rPr>
              <a:t> Tale coefficiente potenziato si applica soltanto agli incrementi intervenuti nel 2021 (periodo di imposta successivo a quello in corso al 31.12.2020).</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it-IT" sz="1300" dirty="0">
                <a:effectLst/>
                <a:latin typeface="+mj-lt"/>
                <a:ea typeface="Times New Roman" panose="02020603050405020304" pitchFamily="18" charset="0"/>
                <a:cs typeface="Times New Roman" panose="02020603050405020304" pitchFamily="18" charset="0"/>
              </a:rPr>
              <a:t>In pratica, l'</a:t>
            </a:r>
            <a:r>
              <a:rPr lang="it-IT" sz="1300" b="1" dirty="0">
                <a:effectLst/>
                <a:latin typeface="+mj-lt"/>
                <a:ea typeface="Times New Roman" panose="02020603050405020304" pitchFamily="18" charset="0"/>
                <a:cs typeface="Times New Roman" panose="02020603050405020304" pitchFamily="18" charset="0"/>
              </a:rPr>
              <a:t>incremento di capitale proprio</a:t>
            </a:r>
            <a:r>
              <a:rPr lang="it-IT" sz="1300" dirty="0">
                <a:effectLst/>
                <a:latin typeface="+mj-lt"/>
                <a:ea typeface="Times New Roman" panose="02020603050405020304" pitchFamily="18" charset="0"/>
                <a:cs typeface="Times New Roman" panose="02020603050405020304" pitchFamily="18" charset="0"/>
              </a:rPr>
              <a:t> (al netto di eventuali decrementi) per determinare l'</a:t>
            </a:r>
            <a:r>
              <a:rPr lang="it-IT" sz="1300" b="1" dirty="0">
                <a:effectLst/>
                <a:latin typeface="+mj-lt"/>
                <a:ea typeface="Times New Roman" panose="02020603050405020304" pitchFamily="18" charset="0"/>
                <a:cs typeface="Times New Roman" panose="02020603050405020304" pitchFamily="18" charset="0"/>
              </a:rPr>
              <a:t>ACE 2021</a:t>
            </a:r>
            <a:r>
              <a:rPr lang="it-IT" sz="1300" dirty="0">
                <a:effectLst/>
                <a:latin typeface="+mj-lt"/>
                <a:ea typeface="Times New Roman" panose="02020603050405020304" pitchFamily="18" charset="0"/>
                <a:cs typeface="Times New Roman" panose="02020603050405020304" pitchFamily="18" charset="0"/>
              </a:rPr>
              <a:t> è pari alla somma dei seguenti due differenti strati di incremento di capitale proprio:</a:t>
            </a: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r>
              <a:rPr lang="it-IT" sz="1300" b="1" dirty="0">
                <a:effectLst/>
                <a:latin typeface="+mj-lt"/>
                <a:ea typeface="Times New Roman" panose="02020603050405020304" pitchFamily="18" charset="0"/>
                <a:cs typeface="Times New Roman" panose="02020603050405020304" pitchFamily="18" charset="0"/>
              </a:rPr>
              <a:t>incremento del capitale proprio</a:t>
            </a:r>
            <a:r>
              <a:rPr lang="it-IT" sz="1300" dirty="0">
                <a:effectLst/>
                <a:latin typeface="+mj-lt"/>
                <a:ea typeface="Times New Roman" panose="02020603050405020304" pitchFamily="18" charset="0"/>
                <a:cs typeface="Times New Roman" panose="02020603050405020304" pitchFamily="18" charset="0"/>
              </a:rPr>
              <a:t> dal 31.12.</a:t>
            </a:r>
            <a:r>
              <a:rPr lang="it-IT" sz="1300" b="1" dirty="0">
                <a:effectLst/>
                <a:latin typeface="+mj-lt"/>
                <a:ea typeface="Times New Roman" panose="02020603050405020304" pitchFamily="18" charset="0"/>
                <a:cs typeface="Times New Roman" panose="02020603050405020304" pitchFamily="18" charset="0"/>
              </a:rPr>
              <a:t>2010</a:t>
            </a:r>
            <a:r>
              <a:rPr lang="it-IT" sz="1300" dirty="0">
                <a:effectLst/>
                <a:latin typeface="+mj-lt"/>
                <a:ea typeface="Times New Roman" panose="02020603050405020304" pitchFamily="18" charset="0"/>
                <a:cs typeface="Times New Roman" panose="02020603050405020304" pitchFamily="18" charset="0"/>
              </a:rPr>
              <a:t> al </a:t>
            </a:r>
            <a:r>
              <a:rPr lang="it-IT" sz="1300" b="1" dirty="0">
                <a:effectLst/>
                <a:latin typeface="+mj-lt"/>
                <a:ea typeface="Times New Roman" panose="02020603050405020304" pitchFamily="18" charset="0"/>
                <a:cs typeface="Times New Roman" panose="02020603050405020304" pitchFamily="18" charset="0"/>
              </a:rPr>
              <a:t>31.12.2020</a:t>
            </a:r>
            <a:r>
              <a:rPr lang="it-IT" sz="1300" dirty="0">
                <a:effectLst/>
                <a:latin typeface="+mj-lt"/>
                <a:ea typeface="Times New Roman" panose="02020603050405020304" pitchFamily="18" charset="0"/>
                <a:cs typeface="Times New Roman" panose="02020603050405020304" pitchFamily="18" charset="0"/>
              </a:rPr>
              <a:t> calcolato con le usuali regole ACE e al quale si applica il coefficiente </a:t>
            </a:r>
            <a:r>
              <a:rPr lang="it-IT" sz="1300" b="1" dirty="0">
                <a:effectLst/>
                <a:latin typeface="+mj-lt"/>
                <a:ea typeface="Times New Roman" panose="02020603050405020304" pitchFamily="18" charset="0"/>
                <a:cs typeface="Times New Roman" panose="02020603050405020304" pitchFamily="18" charset="0"/>
              </a:rPr>
              <a:t>dell'1,3%</a:t>
            </a:r>
            <a:r>
              <a:rPr lang="it-IT" sz="1300" dirty="0">
                <a:effectLst/>
                <a:latin typeface="+mj-lt"/>
                <a:ea typeface="Times New Roman" panose="02020603050405020304" pitchFamily="18" charset="0"/>
                <a:cs typeface="Times New Roman" panose="02020603050405020304" pitchFamily="18" charset="0"/>
              </a:rPr>
              <a:t>;</a:t>
            </a: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r>
              <a:rPr lang="it-IT" sz="1300" b="1" dirty="0">
                <a:effectLst/>
                <a:latin typeface="+mj-lt"/>
                <a:ea typeface="Times New Roman" panose="02020603050405020304" pitchFamily="18" charset="0"/>
                <a:cs typeface="Times New Roman" panose="02020603050405020304" pitchFamily="18" charset="0"/>
              </a:rPr>
              <a:t>incremento del capitale proprio</a:t>
            </a:r>
            <a:r>
              <a:rPr lang="it-IT" sz="1300" dirty="0">
                <a:effectLst/>
                <a:latin typeface="+mj-lt"/>
                <a:ea typeface="Times New Roman" panose="02020603050405020304" pitchFamily="18" charset="0"/>
                <a:cs typeface="Times New Roman" panose="02020603050405020304" pitchFamily="18" charset="0"/>
              </a:rPr>
              <a:t> dall'1.1.2021 al </a:t>
            </a:r>
            <a:r>
              <a:rPr lang="it-IT" sz="1300" b="1" dirty="0">
                <a:effectLst/>
                <a:latin typeface="+mj-lt"/>
                <a:ea typeface="Times New Roman" panose="02020603050405020304" pitchFamily="18" charset="0"/>
                <a:cs typeface="Times New Roman" panose="02020603050405020304" pitchFamily="18" charset="0"/>
              </a:rPr>
              <a:t>31.12.2021</a:t>
            </a:r>
            <a:r>
              <a:rPr lang="it-IT" sz="1300" dirty="0">
                <a:effectLst/>
                <a:latin typeface="+mj-lt"/>
                <a:ea typeface="Times New Roman" panose="02020603050405020304" pitchFamily="18" charset="0"/>
                <a:cs typeface="Times New Roman" panose="02020603050405020304" pitchFamily="18" charset="0"/>
              </a:rPr>
              <a:t>, calcolato con nuove regole e al quale si applica il nuovo coefficiente </a:t>
            </a:r>
            <a:r>
              <a:rPr lang="it-IT" sz="1300" b="1" dirty="0">
                <a:effectLst/>
                <a:latin typeface="+mj-lt"/>
                <a:ea typeface="Times New Roman" panose="02020603050405020304" pitchFamily="18" charset="0"/>
                <a:cs typeface="Times New Roman" panose="02020603050405020304" pitchFamily="18" charset="0"/>
              </a:rPr>
              <a:t>del 15%</a:t>
            </a:r>
            <a:r>
              <a:rPr lang="it-IT" sz="1300" dirty="0">
                <a:effectLst/>
                <a:latin typeface="+mj-lt"/>
                <a:ea typeface="Times New Roman" panose="02020603050405020304" pitchFamily="18" charset="0"/>
                <a:cs typeface="Times New Roman" panose="02020603050405020304" pitchFamily="18" charset="0"/>
              </a:rPr>
              <a:t>, nel limite massimo di € 5 milioni. Per gli incrementi eccedenti € 5 milioni si applicano le regole dell'ACE ordinaria</a:t>
            </a:r>
          </a:p>
          <a:p>
            <a:pPr algn="just">
              <a:lnSpc>
                <a:spcPct val="100000"/>
              </a:lnSpc>
              <a:spcBef>
                <a:spcPts val="0"/>
              </a:spcBef>
              <a:buSzPts val="1000"/>
              <a:tabLst>
                <a:tab pos="457200" algn="l"/>
              </a:tabLst>
            </a:pPr>
            <a:endParaRPr lang="it-IT" sz="1300" dirty="0">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endParaRPr lang="it-IT" sz="1300" dirty="0">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endParaRPr lang="it-IT" sz="1300" dirty="0">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endParaRPr lang="it-IT" sz="1300" dirty="0">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endParaRPr lang="it-IT" sz="1300" dirty="0">
              <a:latin typeface="+mj-lt"/>
              <a:ea typeface="Calibri" panose="020F0502020204030204" pitchFamily="34" charset="0"/>
              <a:cs typeface="Times New Roman" panose="02020603050405020304" pitchFamily="18" charset="0"/>
            </a:endParaRPr>
          </a:p>
          <a:p>
            <a:pPr marL="0" indent="0" algn="just">
              <a:lnSpc>
                <a:spcPct val="100000"/>
              </a:lnSpc>
              <a:spcBef>
                <a:spcPts val="0"/>
              </a:spcBef>
              <a:buSzPts val="1000"/>
              <a:buNone/>
              <a:tabLst>
                <a:tab pos="457200" algn="l"/>
              </a:tabLst>
            </a:pPr>
            <a:endParaRPr lang="it-IT" sz="1300" b="1" dirty="0">
              <a:solidFill>
                <a:srgbClr val="4A4A4A"/>
              </a:solidFill>
              <a:effectLst/>
              <a:latin typeface="+mj-lt"/>
              <a:ea typeface="Times New Roman" panose="02020603050405020304" pitchFamily="18" charset="0"/>
              <a:cs typeface="Times New Roman" panose="02020603050405020304" pitchFamily="18" charset="0"/>
            </a:endParaRPr>
          </a:p>
          <a:p>
            <a:pPr marL="0" indent="0" algn="just">
              <a:lnSpc>
                <a:spcPct val="100000"/>
              </a:lnSpc>
              <a:spcBef>
                <a:spcPts val="0"/>
              </a:spcBef>
              <a:buSzPts val="1000"/>
              <a:buNone/>
              <a:tabLst>
                <a:tab pos="457200" algn="l"/>
              </a:tabLst>
            </a:pPr>
            <a:r>
              <a:rPr lang="it-IT" sz="1300" b="1" dirty="0">
                <a:solidFill>
                  <a:srgbClr val="4A4A4A"/>
                </a:solidFill>
                <a:effectLst/>
                <a:latin typeface="+mj-lt"/>
                <a:ea typeface="Times New Roman" panose="02020603050405020304" pitchFamily="18" charset="0"/>
                <a:cs typeface="Times New Roman" panose="02020603050405020304" pitchFamily="18" charset="0"/>
              </a:rPr>
              <a:t>Limitatamente all'incremento verificatosi nel 2021</a:t>
            </a:r>
            <a:r>
              <a:rPr lang="it-IT" sz="1300" dirty="0">
                <a:solidFill>
                  <a:srgbClr val="4A4A4A"/>
                </a:solidFill>
                <a:effectLst/>
                <a:latin typeface="+mj-lt"/>
                <a:ea typeface="Times New Roman" panose="02020603050405020304" pitchFamily="18" charset="0"/>
                <a:cs typeface="Times New Roman" panose="02020603050405020304" pitchFamily="18" charset="0"/>
              </a:rPr>
              <a:t> è altresì prevista la possibilità di fruizione dell'agevolazione, in alternativa alla deduzione in dichiarazione redditi, tramite riconoscimento di </a:t>
            </a:r>
            <a:r>
              <a:rPr lang="it-IT" sz="1300" b="1" dirty="0">
                <a:solidFill>
                  <a:srgbClr val="4A4A4A"/>
                </a:solidFill>
                <a:effectLst/>
                <a:latin typeface="+mj-lt"/>
                <a:ea typeface="Times New Roman" panose="02020603050405020304" pitchFamily="18" charset="0"/>
                <a:cs typeface="Times New Roman" panose="02020603050405020304" pitchFamily="18" charset="0"/>
              </a:rPr>
              <a:t>un credito d'imposta</a:t>
            </a:r>
            <a:r>
              <a:rPr lang="it-IT" sz="1300" dirty="0">
                <a:solidFill>
                  <a:srgbClr val="4A4A4A"/>
                </a:solidFill>
                <a:effectLst/>
                <a:latin typeface="+mj-lt"/>
                <a:ea typeface="Times New Roman" panose="02020603050405020304" pitchFamily="18" charset="0"/>
                <a:cs typeface="Times New Roman" panose="02020603050405020304" pitchFamily="18" charset="0"/>
              </a:rPr>
              <a:t>.</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SzPts val="1000"/>
              <a:buNone/>
              <a:tabLst>
                <a:tab pos="457200" algn="l"/>
              </a:tabLst>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375"/>
              </a:spcBef>
              <a:spcAft>
                <a:spcPts val="375"/>
              </a:spcAft>
              <a:buNone/>
            </a:pPr>
            <a:endParaRPr lang="it-IT" sz="1300" dirty="0">
              <a:effectLst/>
              <a:latin typeface="+mj-lt"/>
              <a:ea typeface="Times New Roman" panose="02020603050405020304" pitchFamily="18" charset="0"/>
            </a:endParaRPr>
          </a:p>
          <a:p>
            <a:pPr marL="0" indent="0">
              <a:lnSpc>
                <a:spcPct val="100000"/>
              </a:lnSpc>
              <a:buNone/>
            </a:pPr>
            <a:endParaRPr lang="it-IT" sz="1300" b="1" u="sng" dirty="0">
              <a:effectLst/>
              <a:latin typeface="+mj-lt"/>
              <a:ea typeface="Calibri" panose="020F0502020204030204" pitchFamily="34" charset="0"/>
              <a:cs typeface="Times New Roman" panose="02020603050405020304" pitchFamily="18" charset="0"/>
            </a:endParaRPr>
          </a:p>
        </p:txBody>
      </p:sp>
      <p:pic>
        <p:nvPicPr>
          <p:cNvPr id="6" name="Immagine 5">
            <a:extLst>
              <a:ext uri="{FF2B5EF4-FFF2-40B4-BE49-F238E27FC236}">
                <a16:creationId xmlns:a16="http://schemas.microsoft.com/office/drawing/2014/main" id="{2ADB06F8-5482-43F7-8042-CEE0B97E6B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49844" y="3870065"/>
            <a:ext cx="7505700" cy="1581150"/>
          </a:xfrm>
          <a:prstGeom prst="rect">
            <a:avLst/>
          </a:prstGeom>
          <a:noFill/>
          <a:ln>
            <a:noFill/>
          </a:ln>
        </p:spPr>
      </p:pic>
      <p:sp>
        <p:nvSpPr>
          <p:cNvPr id="7" name="Sottotitolo 2">
            <a:extLst>
              <a:ext uri="{FF2B5EF4-FFF2-40B4-BE49-F238E27FC236}">
                <a16:creationId xmlns:a16="http://schemas.microsoft.com/office/drawing/2014/main" id="{638E768D-2979-4710-9DAE-D0AAFD78165F}"/>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39</a:t>
            </a:fld>
            <a:endParaRPr lang="it" i="1" dirty="0"/>
          </a:p>
        </p:txBody>
      </p:sp>
    </p:spTree>
    <p:extLst>
      <p:ext uri="{BB962C8B-B14F-4D97-AF65-F5344CB8AC3E}">
        <p14:creationId xmlns:p14="http://schemas.microsoft.com/office/powerpoint/2010/main" val="1037555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D96D9CAE-54C7-407E-9108-ED7698341533}"/>
              </a:ext>
            </a:extLst>
          </p:cNvPr>
          <p:cNvSpPr txBox="1">
            <a:spLocks/>
          </p:cNvSpPr>
          <p:nvPr/>
        </p:nvSpPr>
        <p:spPr>
          <a:xfrm>
            <a:off x="1066800" y="756894"/>
            <a:ext cx="10058400" cy="1371600"/>
          </a:xfrm>
          <a:prstGeom prst="rect">
            <a:avLst/>
          </a:prstGeom>
        </p:spPr>
        <p:txBody>
          <a:bodyP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r>
              <a:rPr lang="it-IT" sz="2800" b="1" dirty="0">
                <a:ea typeface="Calibri" panose="020F0502020204030204" pitchFamily="34" charset="0"/>
                <a:cs typeface="Times New Roman" panose="02020603050405020304" pitchFamily="18" charset="0"/>
              </a:rPr>
              <a:t>LEGGE DI BILANCIO 2022:</a:t>
            </a:r>
            <a:br>
              <a:rPr lang="it-IT" sz="2800" b="1" dirty="0">
                <a:ea typeface="Calibri" panose="020F0502020204030204" pitchFamily="34" charset="0"/>
                <a:cs typeface="Times New Roman" panose="02020603050405020304" pitchFamily="18" charset="0"/>
              </a:rPr>
            </a:br>
            <a:r>
              <a:rPr lang="it-IT" sz="2800" b="1" dirty="0">
                <a:ea typeface="Calibri" panose="020F0502020204030204" pitchFamily="34" charset="0"/>
                <a:cs typeface="Times New Roman" panose="02020603050405020304" pitchFamily="18" charset="0"/>
              </a:rPr>
              <a:t>LE PRINCIPALI NOVITA’ FISCALI</a:t>
            </a:r>
            <a:endParaRPr lang="it-IT" sz="2800" dirty="0"/>
          </a:p>
        </p:txBody>
      </p:sp>
      <p:sp>
        <p:nvSpPr>
          <p:cNvPr id="4" name="Segnaposto contenuto 2">
            <a:extLst>
              <a:ext uri="{FF2B5EF4-FFF2-40B4-BE49-F238E27FC236}">
                <a16:creationId xmlns:a16="http://schemas.microsoft.com/office/drawing/2014/main" id="{D5627235-C5C4-45C7-8126-9DA92E23E78A}"/>
              </a:ext>
            </a:extLst>
          </p:cNvPr>
          <p:cNvSpPr txBox="1">
            <a:spLocks/>
          </p:cNvSpPr>
          <p:nvPr/>
        </p:nvSpPr>
        <p:spPr>
          <a:xfrm>
            <a:off x="1066800" y="2103120"/>
            <a:ext cx="10058400" cy="3849624"/>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20000"/>
              </a:lnSpc>
              <a:spcBef>
                <a:spcPts val="300"/>
              </a:spcBef>
              <a:spcAft>
                <a:spcPts val="85"/>
              </a:spcAft>
              <a:buNone/>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300" b="1" i="1" dirty="0">
                <a:solidFill>
                  <a:srgbClr val="000000"/>
                </a:solidFill>
                <a:effectLst/>
                <a:latin typeface="+mj-lt"/>
                <a:ea typeface="Calibri" panose="020F0502020204030204" pitchFamily="34" charset="0"/>
              </a:rPr>
              <a:t>Nuovi scaglioni / aliquote / detrazioni IRPEF</a:t>
            </a:r>
            <a:endParaRPr lang="it-IT" sz="1300" dirty="0">
              <a:solidFill>
                <a:srgbClr val="000000"/>
              </a:solidFill>
              <a:effectLst/>
              <a:latin typeface="+mj-lt"/>
              <a:ea typeface="Calibri" panose="020F0502020204030204" pitchFamily="34" charset="0"/>
            </a:endParaRPr>
          </a:p>
          <a:p>
            <a:pPr marL="0" indent="0" algn="just">
              <a:lnSpc>
                <a:spcPct val="120000"/>
              </a:lnSpc>
              <a:spcBef>
                <a:spcPts val="300"/>
              </a:spcBef>
              <a:spcAft>
                <a:spcPts val="85"/>
              </a:spcAft>
              <a:buFont typeface="Garamond" pitchFamily="18" charset="0"/>
              <a:buNone/>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300" dirty="0">
                <a:solidFill>
                  <a:srgbClr val="000000"/>
                </a:solidFill>
                <a:latin typeface="+mj-lt"/>
                <a:ea typeface="Calibri" panose="020F0502020204030204" pitchFamily="34" charset="0"/>
                <a:cs typeface="Arial" panose="020B0604020202020204" pitchFamily="34" charset="0"/>
              </a:rPr>
              <a:t>Le modifiche apportate in materia di IRPEF riguardano: </a:t>
            </a:r>
          </a:p>
          <a:p>
            <a:pPr marL="0" indent="0" algn="just">
              <a:lnSpc>
                <a:spcPct val="120000"/>
              </a:lnSpc>
              <a:spcBef>
                <a:spcPts val="200"/>
              </a:spcBef>
              <a:spcAft>
                <a:spcPts val="600"/>
              </a:spcAft>
              <a:buFont typeface="Garamond" pitchFamily="18" charset="0"/>
              <a:buNone/>
            </a:pPr>
            <a:r>
              <a:rPr lang="it-IT" sz="1300" dirty="0">
                <a:solidFill>
                  <a:srgbClr val="000000"/>
                </a:solidFill>
                <a:latin typeface="+mj-lt"/>
                <a:ea typeface="Calibri" panose="020F0502020204030204" pitchFamily="34" charset="0"/>
                <a:cs typeface="Calibri" panose="020F0502020204030204" pitchFamily="34" charset="0"/>
              </a:rPr>
              <a:t>la </a:t>
            </a:r>
            <a:r>
              <a:rPr lang="it-IT" sz="1300" b="1" dirty="0">
                <a:solidFill>
                  <a:srgbClr val="000000"/>
                </a:solidFill>
                <a:latin typeface="+mj-lt"/>
                <a:ea typeface="Calibri" panose="020F0502020204030204" pitchFamily="34" charset="0"/>
                <a:cs typeface="Calibri" panose="020F0502020204030204" pitchFamily="34" charset="0"/>
              </a:rPr>
              <a:t>rimodulazione</a:t>
            </a:r>
            <a:r>
              <a:rPr lang="it-IT" sz="1300" dirty="0">
                <a:solidFill>
                  <a:srgbClr val="000000"/>
                </a:solidFill>
                <a:latin typeface="+mj-lt"/>
                <a:ea typeface="Calibri" panose="020F0502020204030204" pitchFamily="34" charset="0"/>
                <a:cs typeface="Calibri" panose="020F0502020204030204" pitchFamily="34" charset="0"/>
              </a:rPr>
              <a:t> degli </a:t>
            </a:r>
            <a:r>
              <a:rPr lang="it-IT" sz="1300" b="1" dirty="0">
                <a:solidFill>
                  <a:srgbClr val="000000"/>
                </a:solidFill>
                <a:latin typeface="+mj-lt"/>
                <a:ea typeface="Calibri" panose="020F0502020204030204" pitchFamily="34" charset="0"/>
                <a:cs typeface="Calibri" panose="020F0502020204030204" pitchFamily="34" charset="0"/>
              </a:rPr>
              <a:t>scaglioni</a:t>
            </a:r>
            <a:r>
              <a:rPr lang="it-IT" sz="1300" dirty="0">
                <a:solidFill>
                  <a:srgbClr val="000000"/>
                </a:solidFill>
                <a:latin typeface="+mj-lt"/>
                <a:ea typeface="Calibri" panose="020F0502020204030204" pitchFamily="34" charset="0"/>
                <a:cs typeface="Calibri" panose="020F0502020204030204" pitchFamily="34" charset="0"/>
              </a:rPr>
              <a:t> e delle </a:t>
            </a:r>
            <a:r>
              <a:rPr lang="it-IT" sz="1300" b="1" dirty="0">
                <a:solidFill>
                  <a:srgbClr val="000000"/>
                </a:solidFill>
                <a:latin typeface="+mj-lt"/>
                <a:ea typeface="Calibri" panose="020F0502020204030204" pitchFamily="34" charset="0"/>
                <a:cs typeface="Calibri" panose="020F0502020204030204" pitchFamily="34" charset="0"/>
              </a:rPr>
              <a:t>aliquote</a:t>
            </a:r>
            <a:r>
              <a:rPr lang="it-IT" sz="1300" dirty="0">
                <a:solidFill>
                  <a:srgbClr val="000000"/>
                </a:solidFill>
                <a:latin typeface="+mj-lt"/>
                <a:ea typeface="Calibri" panose="020F0502020204030204" pitchFamily="34" charset="0"/>
                <a:cs typeface="Calibri" panose="020F0502020204030204" pitchFamily="34" charset="0"/>
              </a:rPr>
              <a:t>;</a:t>
            </a:r>
            <a:endParaRPr lang="it-IT" sz="1300" dirty="0">
              <a:solidFill>
                <a:srgbClr val="000000"/>
              </a:solidFill>
              <a:latin typeface="+mj-lt"/>
              <a:ea typeface="Calibri" panose="020F0502020204030204" pitchFamily="34" charset="0"/>
            </a:endParaRPr>
          </a:p>
          <a:p>
            <a:pPr marL="0" indent="0" algn="just">
              <a:lnSpc>
                <a:spcPct val="120000"/>
              </a:lnSpc>
              <a:spcBef>
                <a:spcPts val="200"/>
              </a:spcBef>
              <a:spcAft>
                <a:spcPts val="600"/>
              </a:spcAft>
              <a:buFont typeface="Garamond" pitchFamily="18" charset="0"/>
              <a:buNone/>
            </a:pPr>
            <a:r>
              <a:rPr lang="it-IT" sz="1300" dirty="0">
                <a:solidFill>
                  <a:srgbClr val="000000"/>
                </a:solidFill>
                <a:latin typeface="+mj-lt"/>
                <a:ea typeface="Calibri" panose="020F0502020204030204" pitchFamily="34" charset="0"/>
              </a:rPr>
              <a:t>la misura delle </a:t>
            </a:r>
            <a:r>
              <a:rPr lang="it-IT" sz="1300" b="1" dirty="0">
                <a:solidFill>
                  <a:srgbClr val="000000"/>
                </a:solidFill>
                <a:latin typeface="+mj-lt"/>
                <a:ea typeface="Calibri" panose="020F0502020204030204" pitchFamily="34" charset="0"/>
              </a:rPr>
              <a:t>detrazioni</a:t>
            </a:r>
            <a:r>
              <a:rPr lang="it-IT" sz="1300" dirty="0">
                <a:solidFill>
                  <a:srgbClr val="000000"/>
                </a:solidFill>
                <a:latin typeface="+mj-lt"/>
                <a:ea typeface="Calibri" panose="020F0502020204030204" pitchFamily="34" charset="0"/>
              </a:rPr>
              <a:t>.</a:t>
            </a:r>
          </a:p>
          <a:p>
            <a:pPr marL="0" indent="0" algn="just">
              <a:lnSpc>
                <a:spcPct val="120000"/>
              </a:lnSpc>
              <a:spcBef>
                <a:spcPts val="500"/>
              </a:spcBef>
              <a:spcAft>
                <a:spcPts val="600"/>
              </a:spcAft>
              <a:buFont typeface="Garamond" pitchFamily="18" charset="0"/>
              <a:buNone/>
            </a:pPr>
            <a:r>
              <a:rPr lang="it-IT" sz="1300" b="1" i="1" dirty="0">
                <a:solidFill>
                  <a:srgbClr val="000000"/>
                </a:solidFill>
                <a:latin typeface="+mj-lt"/>
                <a:ea typeface="Calibri" panose="020F0502020204030204" pitchFamily="34" charset="0"/>
              </a:rPr>
              <a:t>Scaglioni e aliquote IRPEF</a:t>
            </a:r>
            <a:endParaRPr lang="it-IT" sz="1300" dirty="0">
              <a:solidFill>
                <a:srgbClr val="000000"/>
              </a:solidFill>
              <a:latin typeface="+mj-lt"/>
              <a:ea typeface="Calibri" panose="020F0502020204030204" pitchFamily="34" charset="0"/>
            </a:endParaRPr>
          </a:p>
          <a:p>
            <a:pPr marL="0" indent="0" algn="just">
              <a:lnSpc>
                <a:spcPct val="107000"/>
              </a:lnSpc>
              <a:spcBef>
                <a:spcPts val="300"/>
              </a:spcBef>
              <a:spcAft>
                <a:spcPts val="600"/>
              </a:spcAft>
              <a:buFont typeface="Garamond" pitchFamily="18" charset="0"/>
              <a:buNone/>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300" dirty="0">
                <a:latin typeface="+mj-lt"/>
                <a:ea typeface="Calibri" panose="020F0502020204030204" pitchFamily="34" charset="0"/>
                <a:cs typeface="Times New Roman" panose="02020603050405020304" pitchFamily="18" charset="0"/>
              </a:rPr>
              <a:t>Con la riscrittura dell'art. 11, comma 1, TUIR, vengono rimodulati gli scaglioni di reddito e riviste le aliquote </a:t>
            </a:r>
            <a:r>
              <a:rPr lang="it-IT" sz="1300" cap="all" dirty="0">
                <a:latin typeface="+mj-lt"/>
                <a:ea typeface="Calibri" panose="020F0502020204030204" pitchFamily="34" charset="0"/>
                <a:cs typeface="Times New Roman" panose="02020603050405020304" pitchFamily="18" charset="0"/>
              </a:rPr>
              <a:t>Irpef </a:t>
            </a:r>
            <a:r>
              <a:rPr lang="it-IT" sz="1300" dirty="0">
                <a:latin typeface="+mj-lt"/>
                <a:ea typeface="Calibri" panose="020F0502020204030204" pitchFamily="34" charset="0"/>
                <a:cs typeface="Times New Roman" panose="02020603050405020304" pitchFamily="18" charset="0"/>
              </a:rPr>
              <a:t>(ora ridotte da 5 a 4), come di seguito evidenziato.</a:t>
            </a:r>
          </a:p>
          <a:p>
            <a:endParaRPr lang="it-IT" dirty="0"/>
          </a:p>
        </p:txBody>
      </p:sp>
      <p:sp>
        <p:nvSpPr>
          <p:cNvPr id="5" name="Sottotitolo 2">
            <a:extLst>
              <a:ext uri="{FF2B5EF4-FFF2-40B4-BE49-F238E27FC236}">
                <a16:creationId xmlns:a16="http://schemas.microsoft.com/office/drawing/2014/main" id="{94DB5DFD-5A01-40C0-9C8A-878E07FEBA7F}"/>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4</a:t>
            </a:fld>
            <a:endParaRPr lang="it" i="1" dirty="0"/>
          </a:p>
        </p:txBody>
      </p:sp>
    </p:spTree>
    <p:extLst>
      <p:ext uri="{BB962C8B-B14F-4D97-AF65-F5344CB8AC3E}">
        <p14:creationId xmlns:p14="http://schemas.microsoft.com/office/powerpoint/2010/main" val="16199789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8EC227D2-B4CB-4600-9DAD-52884462DD85}"/>
              </a:ext>
            </a:extLst>
          </p:cNvPr>
          <p:cNvSpPr txBox="1">
            <a:spLocks/>
          </p:cNvSpPr>
          <p:nvPr/>
        </p:nvSpPr>
        <p:spPr>
          <a:xfrm>
            <a:off x="1066800" y="84551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fontAlgn="ctr">
              <a:lnSpc>
                <a:spcPts val="1800"/>
              </a:lnSpc>
              <a:spcAft>
                <a:spcPts val="800"/>
              </a:spcAft>
            </a:pPr>
            <a:r>
              <a:rPr lang="it-IT" sz="2800" b="1" dirty="0">
                <a:solidFill>
                  <a:schemeClr val="tx1"/>
                </a:solidFill>
                <a:ea typeface="Calibri" panose="020F0502020204030204" pitchFamily="34" charset="0"/>
                <a:cs typeface="Times New Roman" panose="02020603050405020304" pitchFamily="18" charset="0"/>
              </a:rPr>
              <a:t>D.L. n°73 del 25 Maggio 2021 </a:t>
            </a:r>
          </a:p>
          <a:p>
            <a:pPr algn="just" fontAlgn="ctr">
              <a:lnSpc>
                <a:spcPts val="1800"/>
              </a:lnSpc>
              <a:spcAft>
                <a:spcPts val="800"/>
              </a:spcAft>
            </a:pPr>
            <a:r>
              <a:rPr lang="it-IT" sz="2800" b="1" dirty="0">
                <a:solidFill>
                  <a:schemeClr val="tx1"/>
                </a:solidFill>
                <a:effectLst/>
                <a:ea typeface="Calibri" panose="020F0502020204030204" pitchFamily="34" charset="0"/>
                <a:cs typeface="Times New Roman" panose="02020603050405020304" pitchFamily="18" charset="0"/>
              </a:rPr>
              <a:t>(Decreto Sostegni Bis) Art. 19, commi 2-7</a:t>
            </a:r>
            <a:endParaRPr lang="it-IT" sz="2800" dirty="0">
              <a:solidFill>
                <a:schemeClr val="tx1"/>
              </a:solidFill>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93441737-7F8F-415E-B0A2-310134A72988}"/>
              </a:ext>
            </a:extLst>
          </p:cNvPr>
          <p:cNvSpPr txBox="1">
            <a:spLocks/>
          </p:cNvSpPr>
          <p:nvPr/>
        </p:nvSpPr>
        <p:spPr>
          <a:xfrm>
            <a:off x="1057275" y="1698175"/>
            <a:ext cx="10058400" cy="917122"/>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Aft>
                <a:spcPts val="225"/>
              </a:spcAft>
              <a:buNone/>
            </a:pPr>
            <a:r>
              <a:rPr lang="it-IT" sz="1300" b="1" dirty="0">
                <a:effectLst/>
                <a:latin typeface="+mj-lt"/>
                <a:ea typeface="Times New Roman" panose="02020603050405020304" pitchFamily="18" charset="0"/>
                <a:cs typeface="Times New Roman" panose="02020603050405020304" pitchFamily="18" charset="0"/>
              </a:rPr>
              <a:t>L'ACE innovativa</a:t>
            </a:r>
            <a:r>
              <a:rPr lang="it-IT" sz="1300" dirty="0">
                <a:effectLst/>
                <a:latin typeface="+mj-lt"/>
                <a:ea typeface="Times New Roman" panose="02020603050405020304" pitchFamily="18" charset="0"/>
                <a:cs typeface="Times New Roman" panose="02020603050405020304" pitchFamily="18" charset="0"/>
              </a:rPr>
              <a:t> si applica analogamente all'ACE ordinaria sia </a:t>
            </a:r>
            <a:r>
              <a:rPr lang="it-IT" sz="1300" b="1" dirty="0">
                <a:effectLst/>
                <a:latin typeface="+mj-lt"/>
                <a:ea typeface="Times New Roman" panose="02020603050405020304" pitchFamily="18" charset="0"/>
                <a:cs typeface="Times New Roman" panose="02020603050405020304" pitchFamily="18" charset="0"/>
              </a:rPr>
              <a:t>ai soggetti IRES</a:t>
            </a:r>
            <a:r>
              <a:rPr lang="it-IT" sz="1300" dirty="0">
                <a:effectLst/>
                <a:latin typeface="+mj-lt"/>
                <a:ea typeface="Times New Roman" panose="02020603050405020304" pitchFamily="18" charset="0"/>
                <a:cs typeface="Times New Roman" panose="02020603050405020304" pitchFamily="18" charset="0"/>
              </a:rPr>
              <a:t>, sia </a:t>
            </a:r>
            <a:r>
              <a:rPr lang="it-IT" sz="1300" b="1" dirty="0">
                <a:effectLst/>
                <a:latin typeface="+mj-lt"/>
                <a:ea typeface="Times New Roman" panose="02020603050405020304" pitchFamily="18" charset="0"/>
                <a:cs typeface="Times New Roman" panose="02020603050405020304" pitchFamily="18" charset="0"/>
              </a:rPr>
              <a:t>ai soggetti IRPEF</a:t>
            </a:r>
            <a:r>
              <a:rPr lang="it-IT" sz="1300" dirty="0">
                <a:effectLst/>
                <a:latin typeface="+mj-lt"/>
                <a:ea typeface="Times New Roman" panose="02020603050405020304" pitchFamily="18" charset="0"/>
                <a:cs typeface="Times New Roman" panose="02020603050405020304" pitchFamily="18" charset="0"/>
              </a:rPr>
              <a:t>.</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Aft>
                <a:spcPts val="800"/>
              </a:spcAft>
              <a:buNone/>
            </a:pPr>
            <a:r>
              <a:rPr lang="it-IT" sz="1300" b="1" u="sng" dirty="0">
                <a:effectLst/>
                <a:latin typeface="+mj-lt"/>
                <a:ea typeface="Times New Roman" panose="02020603050405020304" pitchFamily="18" charset="0"/>
                <a:cs typeface="Times New Roman" panose="02020603050405020304" pitchFamily="18" charset="0"/>
              </a:rPr>
              <a:t>INCREMENTO DEL CAPITALE PROPRIO PER IL 2021</a:t>
            </a:r>
            <a:endParaRPr lang="it-IT" sz="1300" u="sng"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it-IT" sz="1300" dirty="0">
                <a:effectLst/>
                <a:latin typeface="+mj-lt"/>
                <a:ea typeface="Times New Roman" panose="02020603050405020304" pitchFamily="18" charset="0"/>
                <a:cs typeface="Times New Roman" panose="02020603050405020304" pitchFamily="18" charset="0"/>
              </a:rPr>
              <a:t>Per il calcolo dell'incremento di capitale proprio dall'1.1.2021 al 31.12.2021 si applicano le seguenti nuove disposizioni:</a:t>
            </a: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r>
              <a:rPr lang="it-IT" sz="1300" dirty="0">
                <a:effectLst/>
                <a:latin typeface="+mj-lt"/>
                <a:ea typeface="Times New Roman" panose="02020603050405020304" pitchFamily="18" charset="0"/>
                <a:cs typeface="Times New Roman" panose="02020603050405020304" pitchFamily="18" charset="0"/>
              </a:rPr>
              <a:t>gli incrementi di capitale rilevano </a:t>
            </a:r>
            <a:r>
              <a:rPr lang="it-IT" sz="1300" b="1" dirty="0">
                <a:effectLst/>
                <a:latin typeface="+mj-lt"/>
                <a:ea typeface="Times New Roman" panose="02020603050405020304" pitchFamily="18" charset="0"/>
                <a:cs typeface="Times New Roman" panose="02020603050405020304" pitchFamily="18" charset="0"/>
              </a:rPr>
              <a:t>sempre a partire dal primo giorno del periodo d'imposta</a:t>
            </a:r>
            <a:r>
              <a:rPr lang="it-IT" sz="1300" dirty="0">
                <a:effectLst/>
                <a:latin typeface="+mj-lt"/>
                <a:ea typeface="Times New Roman" panose="02020603050405020304" pitchFamily="18" charset="0"/>
                <a:cs typeface="Times New Roman" panose="02020603050405020304" pitchFamily="18" charset="0"/>
              </a:rPr>
              <a:t> senza differenziazione rispetto al tipo di incremento; di conseguenza un conferimento in denaro eseguito a fine esercizio ha rilevanza per l'intero importo, senza effettuare alcun ragguaglio;</a:t>
            </a: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r>
              <a:rPr lang="it-IT" sz="1300" dirty="0">
                <a:effectLst/>
                <a:latin typeface="+mj-lt"/>
                <a:ea typeface="Times New Roman" panose="02020603050405020304" pitchFamily="18" charset="0"/>
                <a:cs typeface="Times New Roman" panose="02020603050405020304" pitchFamily="18" charset="0"/>
              </a:rPr>
              <a:t>la variazione in aumento del capitale proprio </a:t>
            </a:r>
            <a:r>
              <a:rPr lang="it-IT" sz="1300" b="1" dirty="0">
                <a:effectLst/>
                <a:latin typeface="+mj-lt"/>
                <a:ea typeface="Times New Roman" panose="02020603050405020304" pitchFamily="18" charset="0"/>
                <a:cs typeface="Times New Roman" panose="02020603050405020304" pitchFamily="18" charset="0"/>
              </a:rPr>
              <a:t>rileva</a:t>
            </a:r>
            <a:r>
              <a:rPr lang="it-IT" sz="1300" dirty="0">
                <a:effectLst/>
                <a:latin typeface="+mj-lt"/>
                <a:ea typeface="Times New Roman" panose="02020603050405020304" pitchFamily="18" charset="0"/>
                <a:cs typeface="Times New Roman" panose="02020603050405020304" pitchFamily="18" charset="0"/>
              </a:rPr>
              <a:t> fino all'importo massimo di </a:t>
            </a:r>
            <a:r>
              <a:rPr lang="it-IT" sz="1300" b="1" dirty="0">
                <a:effectLst/>
                <a:latin typeface="+mj-lt"/>
                <a:ea typeface="Times New Roman" panose="02020603050405020304" pitchFamily="18" charset="0"/>
                <a:cs typeface="Times New Roman" panose="02020603050405020304" pitchFamily="18" charset="0"/>
              </a:rPr>
              <a:t>€ 5 milioni</a:t>
            </a:r>
            <a:r>
              <a:rPr lang="it-IT" sz="1300" dirty="0">
                <a:effectLst/>
                <a:latin typeface="+mj-lt"/>
                <a:ea typeface="Times New Roman" panose="02020603050405020304" pitchFamily="18" charset="0"/>
                <a:cs typeface="Times New Roman" panose="02020603050405020304" pitchFamily="18" charset="0"/>
              </a:rPr>
              <a:t>;</a:t>
            </a: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r>
              <a:rPr lang="it-IT" sz="1300" dirty="0">
                <a:effectLst/>
                <a:latin typeface="+mj-lt"/>
                <a:ea typeface="Times New Roman" panose="02020603050405020304" pitchFamily="18" charset="0"/>
                <a:cs typeface="Times New Roman" panose="02020603050405020304" pitchFamily="18" charset="0"/>
              </a:rPr>
              <a:t>non si applica il </a:t>
            </a:r>
            <a:r>
              <a:rPr lang="it-IT" sz="1300" b="1" dirty="0">
                <a:effectLst/>
                <a:latin typeface="+mj-lt"/>
                <a:ea typeface="Times New Roman" panose="02020603050405020304" pitchFamily="18" charset="0"/>
                <a:cs typeface="Times New Roman" panose="02020603050405020304" pitchFamily="18" charset="0"/>
              </a:rPr>
              <a:t>limite</a:t>
            </a:r>
            <a:r>
              <a:rPr lang="it-IT" sz="1300" dirty="0">
                <a:effectLst/>
                <a:latin typeface="+mj-lt"/>
                <a:ea typeface="Times New Roman" panose="02020603050405020304" pitchFamily="18" charset="0"/>
                <a:cs typeface="Times New Roman" panose="02020603050405020304" pitchFamily="18" charset="0"/>
              </a:rPr>
              <a:t> costituito </a:t>
            </a:r>
            <a:r>
              <a:rPr lang="it-IT" sz="1300" b="1" dirty="0">
                <a:effectLst/>
                <a:latin typeface="+mj-lt"/>
                <a:ea typeface="Times New Roman" panose="02020603050405020304" pitchFamily="18" charset="0"/>
                <a:cs typeface="Times New Roman" panose="02020603050405020304" pitchFamily="18" charset="0"/>
              </a:rPr>
              <a:t>dal patrimonio netto</a:t>
            </a:r>
            <a:r>
              <a:rPr lang="it-IT" sz="1300" dirty="0">
                <a:effectLst/>
                <a:latin typeface="+mj-lt"/>
                <a:ea typeface="Times New Roman" panose="02020603050405020304" pitchFamily="18" charset="0"/>
                <a:cs typeface="Times New Roman" panose="02020603050405020304" pitchFamily="18" charset="0"/>
              </a:rPr>
              <a:t> di fine esercizio.</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it-IT" sz="1300" dirty="0">
                <a:effectLst/>
                <a:latin typeface="+mj-lt"/>
                <a:ea typeface="Times New Roman" panose="02020603050405020304" pitchFamily="18" charset="0"/>
                <a:cs typeface="Times New Roman" panose="02020603050405020304" pitchFamily="18" charset="0"/>
              </a:rPr>
              <a:t>Per i decrementi è confermata la rilevanza dall'inizio del periodo d'imposta.</a:t>
            </a:r>
          </a:p>
          <a:p>
            <a:pPr marL="0" indent="0" algn="just">
              <a:lnSpc>
                <a:spcPct val="100000"/>
              </a:lnSpc>
              <a:spcBef>
                <a:spcPts val="0"/>
              </a:spcBef>
              <a:buNone/>
            </a:pPr>
            <a:endParaRPr lang="it-IT" sz="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Aft>
                <a:spcPts val="225"/>
              </a:spcAft>
              <a:buNone/>
            </a:pPr>
            <a:r>
              <a:rPr lang="it-IT" sz="1300" b="1" u="sng" dirty="0">
                <a:effectLst/>
                <a:latin typeface="+mj-lt"/>
                <a:ea typeface="Times New Roman" panose="02020603050405020304" pitchFamily="18" charset="0"/>
                <a:cs typeface="Times New Roman" panose="02020603050405020304" pitchFamily="18" charset="0"/>
              </a:rPr>
              <a:t>CREDITO D'IMPOSTA ACE E COMUNICAZIONE ALL'AGENZIA DELLE ENTRATE</a:t>
            </a:r>
            <a:endParaRPr lang="it-IT" sz="1300" u="sng" dirty="0">
              <a:effectLst/>
              <a:latin typeface="+mj-lt"/>
              <a:ea typeface="Calibri" panose="020F0502020204030204" pitchFamily="34" charset="0"/>
              <a:cs typeface="Times New Roman" panose="02020603050405020304" pitchFamily="18" charset="0"/>
            </a:endParaRPr>
          </a:p>
          <a:p>
            <a:pPr marL="0" indent="0" algn="just">
              <a:lnSpc>
                <a:spcPct val="100000"/>
              </a:lnSpc>
              <a:spcAft>
                <a:spcPts val="225"/>
              </a:spcAft>
              <a:buNone/>
            </a:pPr>
            <a:r>
              <a:rPr lang="it-IT" sz="1300" dirty="0">
                <a:effectLst/>
                <a:latin typeface="+mj-lt"/>
                <a:ea typeface="Times New Roman" panose="02020603050405020304" pitchFamily="18" charset="0"/>
                <a:cs typeface="Times New Roman" panose="02020603050405020304" pitchFamily="18" charset="0"/>
              </a:rPr>
              <a:t>L'ACE riferita all'incremento di capitale 2021, agevolata al 15%, può essere fruita </a:t>
            </a:r>
            <a:r>
              <a:rPr lang="it-IT" sz="1300" b="1" dirty="0">
                <a:effectLst/>
                <a:latin typeface="+mj-lt"/>
                <a:ea typeface="Times New Roman" panose="02020603050405020304" pitchFamily="18" charset="0"/>
                <a:cs typeface="Times New Roman" panose="02020603050405020304" pitchFamily="18" charset="0"/>
              </a:rPr>
              <a:t>"trasformando" la deduzione in credito d'imposta</a:t>
            </a:r>
            <a:r>
              <a:rPr lang="it-IT" sz="1300" dirty="0">
                <a:effectLst/>
                <a:latin typeface="+mj-lt"/>
                <a:ea typeface="Times New Roman" panose="02020603050405020304" pitchFamily="18" charset="0"/>
                <a:cs typeface="Times New Roman" panose="02020603050405020304" pitchFamily="18" charset="0"/>
              </a:rPr>
              <a:t> il quale viene determinato applicando all'importo dell'agevolazione </a:t>
            </a:r>
            <a:r>
              <a:rPr lang="it-IT" sz="1300" b="1" dirty="0">
                <a:effectLst/>
                <a:latin typeface="+mj-lt"/>
                <a:ea typeface="Times New Roman" panose="02020603050405020304" pitchFamily="18" charset="0"/>
                <a:cs typeface="Times New Roman" panose="02020603050405020304" pitchFamily="18" charset="0"/>
              </a:rPr>
              <a:t>l'aliquota IRES in vigore per il 2020</a:t>
            </a:r>
            <a:r>
              <a:rPr lang="it-IT" sz="1300" dirty="0">
                <a:effectLst/>
                <a:latin typeface="+mj-lt"/>
                <a:ea typeface="Times New Roman" panose="02020603050405020304" pitchFamily="18" charset="0"/>
                <a:cs typeface="Times New Roman" panose="02020603050405020304" pitchFamily="18" charset="0"/>
              </a:rPr>
              <a:t> (in generale 24%) o le </a:t>
            </a:r>
            <a:r>
              <a:rPr lang="it-IT" sz="1300" b="1" dirty="0">
                <a:effectLst/>
                <a:latin typeface="+mj-lt"/>
                <a:ea typeface="Times New Roman" panose="02020603050405020304" pitchFamily="18" charset="0"/>
                <a:cs typeface="Times New Roman" panose="02020603050405020304" pitchFamily="18" charset="0"/>
              </a:rPr>
              <a:t>aliquote IRPEF a scaglioni</a:t>
            </a:r>
            <a:r>
              <a:rPr lang="it-IT" sz="1300" dirty="0">
                <a:effectLst/>
                <a:latin typeface="+mj-lt"/>
                <a:ea typeface="Times New Roman" panose="02020603050405020304" pitchFamily="18" charset="0"/>
                <a:cs typeface="Times New Roman" panose="02020603050405020304" pitchFamily="18" charset="0"/>
              </a:rPr>
              <a:t> in vigore per il medesimo anno.</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it-IT" sz="1300" dirty="0">
                <a:effectLst/>
                <a:latin typeface="+mj-lt"/>
                <a:ea typeface="Times New Roman" panose="02020603050405020304" pitchFamily="18" charset="0"/>
                <a:cs typeface="Times New Roman" panose="02020603050405020304" pitchFamily="18" charset="0"/>
              </a:rPr>
              <a:t>Il credito d'imposta è utilizzabile:</a:t>
            </a: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r>
              <a:rPr lang="it-IT" sz="1300" dirty="0">
                <a:effectLst/>
                <a:latin typeface="+mj-lt"/>
                <a:ea typeface="Times New Roman" panose="02020603050405020304" pitchFamily="18" charset="0"/>
                <a:cs typeface="Times New Roman" panose="02020603050405020304" pitchFamily="18" charset="0"/>
              </a:rPr>
              <a:t>previa comunicazione all'Agenzia delle Entrate che autorizza l'utilizzo del credito, con l'apposito modello </a:t>
            </a:r>
            <a:r>
              <a:rPr lang="it-IT" sz="1300" i="1" dirty="0">
                <a:effectLst/>
                <a:latin typeface="+mj-lt"/>
                <a:ea typeface="Times New Roman" panose="02020603050405020304" pitchFamily="18" charset="0"/>
                <a:cs typeface="Times New Roman" panose="02020603050405020304" pitchFamily="18" charset="0"/>
              </a:rPr>
              <a:t>Comunicazione per la fruizione del credito d'imposta ACE</a:t>
            </a:r>
            <a:r>
              <a:rPr lang="it-IT" sz="1300" dirty="0">
                <a:effectLst/>
                <a:latin typeface="+mj-lt"/>
                <a:ea typeface="Times New Roman" panose="02020603050405020304" pitchFamily="18" charset="0"/>
                <a:cs typeface="Times New Roman" panose="02020603050405020304" pitchFamily="18" charset="0"/>
              </a:rPr>
              <a:t> (Comunicazione ACE) che può essere presentato dal 20.11.2021; il modello può essere presentato più volte con riferimento a successivi incrementi di capitale proprio;</a:t>
            </a:r>
            <a:endParaRPr lang="it-IT" sz="1300" dirty="0">
              <a:effectLst/>
              <a:latin typeface="+mj-lt"/>
              <a:ea typeface="Calibri" panose="020F0502020204030204" pitchFamily="34" charset="0"/>
              <a:cs typeface="Times New Roman" panose="02020603050405020304" pitchFamily="18" charset="0"/>
            </a:endParaRPr>
          </a:p>
          <a:p>
            <a:pPr algn="just">
              <a:lnSpc>
                <a:spcPct val="100000"/>
              </a:lnSpc>
              <a:spcBef>
                <a:spcPts val="0"/>
              </a:spcBef>
              <a:buSzPts val="1000"/>
              <a:tabLst>
                <a:tab pos="457200" algn="l"/>
              </a:tabLst>
            </a:pPr>
            <a:r>
              <a:rPr lang="it-IT" sz="1300" dirty="0">
                <a:effectLst/>
                <a:latin typeface="+mj-lt"/>
                <a:ea typeface="Times New Roman" panose="02020603050405020304" pitchFamily="18" charset="0"/>
                <a:cs typeface="Times New Roman" panose="02020603050405020304" pitchFamily="18" charset="0"/>
              </a:rPr>
              <a:t>dal giorno successivo al conferimento in denaro, alla rinuncia o alla compensazione di crediti o alla delibera assembleare di destinazione dell'utile a riserva.</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SzPts val="1000"/>
              <a:buNone/>
              <a:tabLst>
                <a:tab pos="457200" algn="l"/>
              </a:tabLst>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375"/>
              </a:spcBef>
              <a:spcAft>
                <a:spcPts val="375"/>
              </a:spcAft>
              <a:buNone/>
            </a:pPr>
            <a:endParaRPr lang="it-IT" sz="1300" dirty="0">
              <a:effectLst/>
              <a:latin typeface="+mj-lt"/>
              <a:ea typeface="Times New Roman" panose="02020603050405020304" pitchFamily="18" charset="0"/>
            </a:endParaRPr>
          </a:p>
          <a:p>
            <a:pPr marL="0" indent="0">
              <a:lnSpc>
                <a:spcPct val="100000"/>
              </a:lnSpc>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8472BFD6-F424-48A8-A51B-53B9804BC02A}"/>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40</a:t>
            </a:fld>
            <a:endParaRPr lang="it" i="1" dirty="0"/>
          </a:p>
        </p:txBody>
      </p:sp>
    </p:spTree>
    <p:extLst>
      <p:ext uri="{BB962C8B-B14F-4D97-AF65-F5344CB8AC3E}">
        <p14:creationId xmlns:p14="http://schemas.microsoft.com/office/powerpoint/2010/main" val="23039431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CF039C17-6777-4F7D-BDC6-DC675622681D}"/>
              </a:ext>
            </a:extLst>
          </p:cNvPr>
          <p:cNvSpPr txBox="1">
            <a:spLocks/>
          </p:cNvSpPr>
          <p:nvPr/>
        </p:nvSpPr>
        <p:spPr>
          <a:xfrm>
            <a:off x="1066800" y="84551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fontAlgn="ctr">
              <a:lnSpc>
                <a:spcPts val="1800"/>
              </a:lnSpc>
              <a:spcAft>
                <a:spcPts val="800"/>
              </a:spcAft>
            </a:pPr>
            <a:r>
              <a:rPr lang="it-IT" sz="2800" b="1" dirty="0">
                <a:solidFill>
                  <a:schemeClr val="tx1"/>
                </a:solidFill>
                <a:ea typeface="Calibri" panose="020F0502020204030204" pitchFamily="34" charset="0"/>
                <a:cs typeface="Times New Roman" panose="02020603050405020304" pitchFamily="18" charset="0"/>
              </a:rPr>
              <a:t>D.L. n°73 del 25 Maggio 2021 </a:t>
            </a:r>
          </a:p>
          <a:p>
            <a:pPr algn="just" fontAlgn="ctr">
              <a:lnSpc>
                <a:spcPts val="1800"/>
              </a:lnSpc>
              <a:spcAft>
                <a:spcPts val="800"/>
              </a:spcAft>
            </a:pPr>
            <a:r>
              <a:rPr lang="it-IT" sz="2800" b="1" dirty="0">
                <a:solidFill>
                  <a:schemeClr val="tx1"/>
                </a:solidFill>
                <a:effectLst/>
                <a:ea typeface="Calibri" panose="020F0502020204030204" pitchFamily="34" charset="0"/>
                <a:cs typeface="Times New Roman" panose="02020603050405020304" pitchFamily="18" charset="0"/>
              </a:rPr>
              <a:t>(Decreto Sostegni Bis) Art. 19, commi 2-7</a:t>
            </a:r>
            <a:endParaRPr lang="it-IT" sz="2800" dirty="0">
              <a:solidFill>
                <a:schemeClr val="tx1"/>
              </a:solidFill>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67720E14-EDCD-4683-87B7-D73013B2B277}"/>
              </a:ext>
            </a:extLst>
          </p:cNvPr>
          <p:cNvSpPr txBox="1">
            <a:spLocks/>
          </p:cNvSpPr>
          <p:nvPr/>
        </p:nvSpPr>
        <p:spPr>
          <a:xfrm>
            <a:off x="1057275" y="1698175"/>
            <a:ext cx="10058400" cy="917122"/>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Bef>
                <a:spcPts val="0"/>
              </a:spcBef>
              <a:buNone/>
            </a:pPr>
            <a:r>
              <a:rPr lang="it-IT" sz="1300" dirty="0">
                <a:effectLst/>
                <a:latin typeface="+mj-lt"/>
                <a:ea typeface="Times New Roman" panose="02020603050405020304" pitchFamily="18" charset="0"/>
                <a:cs typeface="Times New Roman" panose="02020603050405020304" pitchFamily="18" charset="0"/>
              </a:rPr>
              <a:t>A seguito dell'invio del modello </a:t>
            </a:r>
            <a:r>
              <a:rPr lang="it-IT" sz="1300" i="1" dirty="0">
                <a:effectLst/>
                <a:latin typeface="+mj-lt"/>
                <a:ea typeface="Times New Roman" panose="02020603050405020304" pitchFamily="18" charset="0"/>
                <a:cs typeface="Times New Roman" panose="02020603050405020304" pitchFamily="18" charset="0"/>
              </a:rPr>
              <a:t>Comunicazione ACE</a:t>
            </a:r>
            <a:r>
              <a:rPr lang="it-IT" sz="1300" dirty="0">
                <a:effectLst/>
                <a:latin typeface="+mj-lt"/>
                <a:ea typeface="Times New Roman" panose="02020603050405020304" pitchFamily="18" charset="0"/>
                <a:cs typeface="Times New Roman" panose="02020603050405020304" pitchFamily="18" charset="0"/>
              </a:rPr>
              <a:t>, è rilasciata la consueta ricevuta di presentazione. Con </a:t>
            </a:r>
            <a:r>
              <a:rPr lang="it-IT" sz="1300" b="1" dirty="0">
                <a:effectLst/>
                <a:latin typeface="+mj-lt"/>
                <a:ea typeface="Times New Roman" panose="02020603050405020304" pitchFamily="18" charset="0"/>
                <a:cs typeface="Times New Roman" panose="02020603050405020304" pitchFamily="18" charset="0"/>
              </a:rPr>
              <a:t>successiva ricevuta, entro 30 giorni</a:t>
            </a:r>
            <a:r>
              <a:rPr lang="it-IT" sz="1300" dirty="0">
                <a:effectLst/>
                <a:latin typeface="+mj-lt"/>
                <a:ea typeface="Times New Roman" panose="02020603050405020304" pitchFamily="18" charset="0"/>
                <a:cs typeface="Times New Roman" panose="02020603050405020304" pitchFamily="18" charset="0"/>
              </a:rPr>
              <a:t> dalla presentazione della comunicazione, l'Agenzia delle Entrate comunica ai richiedenti </a:t>
            </a:r>
            <a:r>
              <a:rPr lang="it-IT" sz="1300" b="1" dirty="0">
                <a:effectLst/>
                <a:latin typeface="+mj-lt"/>
                <a:ea typeface="Times New Roman" panose="02020603050405020304" pitchFamily="18" charset="0"/>
                <a:cs typeface="Times New Roman" panose="02020603050405020304" pitchFamily="18" charset="0"/>
              </a:rPr>
              <a:t>il riconoscimento o il diniego</a:t>
            </a:r>
            <a:r>
              <a:rPr lang="it-IT" sz="1300" dirty="0">
                <a:effectLst/>
                <a:latin typeface="+mj-lt"/>
                <a:ea typeface="Times New Roman" panose="02020603050405020304" pitchFamily="18" charset="0"/>
                <a:cs typeface="Times New Roman" panose="02020603050405020304" pitchFamily="18" charset="0"/>
              </a:rPr>
              <a:t> del credito d'imposta.</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it-IT" sz="1300" dirty="0">
                <a:effectLst/>
                <a:latin typeface="+mj-lt"/>
                <a:ea typeface="Times New Roman" panose="02020603050405020304" pitchFamily="18" charset="0"/>
                <a:cs typeface="Times New Roman" panose="02020603050405020304" pitchFamily="18" charset="0"/>
              </a:rPr>
              <a:t>Il credito d'imposta può essere </a:t>
            </a:r>
            <a:r>
              <a:rPr lang="it-IT" sz="1300" b="1" dirty="0">
                <a:effectLst/>
                <a:latin typeface="+mj-lt"/>
                <a:ea typeface="Times New Roman" panose="02020603050405020304" pitchFamily="18" charset="0"/>
                <a:cs typeface="Times New Roman" panose="02020603050405020304" pitchFamily="18" charset="0"/>
              </a:rPr>
              <a:t>utilizzato in F24</a:t>
            </a:r>
            <a:r>
              <a:rPr lang="it-IT" sz="1300" dirty="0">
                <a:effectLst/>
                <a:latin typeface="+mj-lt"/>
                <a:ea typeface="Times New Roman" panose="02020603050405020304" pitchFamily="18" charset="0"/>
                <a:cs typeface="Times New Roman" panose="02020603050405020304" pitchFamily="18" charset="0"/>
              </a:rPr>
              <a:t> senza limiti di importo, può essere ceduto o infine chiesto a rimborso in dichiarazione, </a:t>
            </a:r>
            <a:r>
              <a:rPr lang="it-IT" sz="1300" b="1" dirty="0">
                <a:effectLst/>
                <a:latin typeface="+mj-lt"/>
                <a:ea typeface="Times New Roman" panose="02020603050405020304" pitchFamily="18" charset="0"/>
                <a:cs typeface="Times New Roman" panose="02020603050405020304" pitchFamily="18" charset="0"/>
              </a:rPr>
              <a:t>non è tassato</a:t>
            </a:r>
            <a:r>
              <a:rPr lang="it-IT" sz="1300" dirty="0">
                <a:effectLst/>
                <a:latin typeface="+mj-lt"/>
                <a:ea typeface="Times New Roman" panose="02020603050405020304" pitchFamily="18" charset="0"/>
                <a:cs typeface="Times New Roman" panose="02020603050405020304" pitchFamily="18" charset="0"/>
              </a:rPr>
              <a:t> né ai fini del reddito d'impresa, né ai fini IRAP e </a:t>
            </a:r>
            <a:r>
              <a:rPr lang="it-IT" sz="1300" b="1" dirty="0">
                <a:effectLst/>
                <a:latin typeface="+mj-lt"/>
                <a:ea typeface="Times New Roman" panose="02020603050405020304" pitchFamily="18" charset="0"/>
                <a:cs typeface="Times New Roman" panose="02020603050405020304" pitchFamily="18" charset="0"/>
              </a:rPr>
              <a:t>va indicato nella dichiarazione dei redditi</a:t>
            </a:r>
            <a:r>
              <a:rPr lang="it-IT" sz="1300" dirty="0">
                <a:effectLst/>
                <a:latin typeface="+mj-lt"/>
                <a:ea typeface="Times New Roman" panose="02020603050405020304" pitchFamily="18" charset="0"/>
                <a:cs typeface="Times New Roman" panose="02020603050405020304" pitchFamily="18" charset="0"/>
              </a:rPr>
              <a:t>.</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SzPts val="1000"/>
              <a:buNone/>
              <a:tabLst>
                <a:tab pos="457200" algn="l"/>
              </a:tabLst>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375"/>
              </a:spcBef>
              <a:spcAft>
                <a:spcPts val="375"/>
              </a:spcAft>
              <a:buNone/>
            </a:pPr>
            <a:endParaRPr lang="it-IT" sz="1300" dirty="0">
              <a:effectLst/>
              <a:latin typeface="+mj-lt"/>
              <a:ea typeface="Times New Roman" panose="02020603050405020304" pitchFamily="18" charset="0"/>
            </a:endParaRPr>
          </a:p>
          <a:p>
            <a:pPr marL="0" indent="0">
              <a:lnSpc>
                <a:spcPct val="100000"/>
              </a:lnSpc>
              <a:buNone/>
            </a:pPr>
            <a:endParaRPr lang="it-IT" sz="1300" b="1" u="sng" dirty="0">
              <a:effectLst/>
              <a:latin typeface="+mj-lt"/>
              <a:ea typeface="Calibri" panose="020F0502020204030204" pitchFamily="34" charset="0"/>
              <a:cs typeface="Times New Roman" panose="02020603050405020304" pitchFamily="18" charset="0"/>
            </a:endParaRPr>
          </a:p>
        </p:txBody>
      </p:sp>
      <p:pic>
        <p:nvPicPr>
          <p:cNvPr id="8" name="Immagine 7">
            <a:extLst>
              <a:ext uri="{FF2B5EF4-FFF2-40B4-BE49-F238E27FC236}">
                <a16:creationId xmlns:a16="http://schemas.microsoft.com/office/drawing/2014/main" id="{69BB9076-9E85-4B1A-BB64-263E7FB5F05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29287" y="3038475"/>
            <a:ext cx="733425" cy="781050"/>
          </a:xfrm>
          <a:prstGeom prst="rect">
            <a:avLst/>
          </a:prstGeom>
          <a:noFill/>
          <a:ln>
            <a:noFill/>
          </a:ln>
        </p:spPr>
      </p:pic>
      <p:graphicFrame>
        <p:nvGraphicFramePr>
          <p:cNvPr id="7" name="Tabella 6">
            <a:extLst>
              <a:ext uri="{FF2B5EF4-FFF2-40B4-BE49-F238E27FC236}">
                <a16:creationId xmlns:a16="http://schemas.microsoft.com/office/drawing/2014/main" id="{0D713A0E-2BF2-4AF5-A1D3-F9FA2EC8AC5A}"/>
              </a:ext>
            </a:extLst>
          </p:cNvPr>
          <p:cNvGraphicFramePr>
            <a:graphicFrameLocks noGrp="1"/>
          </p:cNvGraphicFramePr>
          <p:nvPr>
            <p:extLst>
              <p:ext uri="{D42A27DB-BD31-4B8C-83A1-F6EECF244321}">
                <p14:modId xmlns:p14="http://schemas.microsoft.com/office/powerpoint/2010/main" val="2895228165"/>
              </p:ext>
            </p:extLst>
          </p:nvPr>
        </p:nvGraphicFramePr>
        <p:xfrm>
          <a:off x="1959429" y="2903688"/>
          <a:ext cx="9106677" cy="3126423"/>
        </p:xfrm>
        <a:graphic>
          <a:graphicData uri="http://schemas.openxmlformats.org/drawingml/2006/table">
            <a:tbl>
              <a:tblPr firstRow="1" firstCol="1" bandRow="1">
                <a:tableStyleId>{5C22544A-7EE6-4342-B048-85BDC9FD1C3A}</a:tableStyleId>
              </a:tblPr>
              <a:tblGrid>
                <a:gridCol w="9106677">
                  <a:extLst>
                    <a:ext uri="{9D8B030D-6E8A-4147-A177-3AD203B41FA5}">
                      <a16:colId xmlns:a16="http://schemas.microsoft.com/office/drawing/2014/main" val="617725045"/>
                    </a:ext>
                  </a:extLst>
                </a:gridCol>
              </a:tblGrid>
              <a:tr h="2511702">
                <a:tc>
                  <a:txBody>
                    <a:bodyPr/>
                    <a:lstStyle/>
                    <a:p>
                      <a:pPr algn="just">
                        <a:lnSpc>
                          <a:spcPct val="107000"/>
                        </a:lnSpc>
                        <a:spcAft>
                          <a:spcPts val="225"/>
                        </a:spcAft>
                      </a:pPr>
                      <a:r>
                        <a:rPr lang="it-IT" sz="1200" dirty="0">
                          <a:effectLst/>
                        </a:rPr>
                        <a:t>Gamma Spa è stata costituita nel 2018 con capitale sociale pari a € 200.000 ed ha registrato i seguenti movimenti rilevanti ai fini ACE:</a:t>
                      </a:r>
                      <a:endParaRPr lang="it-IT" sz="1100" dirty="0">
                        <a:effectLst/>
                      </a:endParaRPr>
                    </a:p>
                    <a:p>
                      <a:pPr marL="177800" lvl="0" indent="-177800" algn="just">
                        <a:lnSpc>
                          <a:spcPct val="107000"/>
                        </a:lnSpc>
                        <a:spcAft>
                          <a:spcPts val="225"/>
                        </a:spcAft>
                        <a:buFont typeface="Arial" panose="020B0604020202020204" pitchFamily="34" charset="0"/>
                        <a:buChar char="•"/>
                        <a:tabLst>
                          <a:tab pos="457200" algn="l"/>
                        </a:tabLst>
                      </a:pPr>
                      <a:r>
                        <a:rPr lang="it-IT" sz="1200" dirty="0">
                          <a:effectLst/>
                        </a:rPr>
                        <a:t>conferimento in denaro del 25% del capitale sociale pari a € 50.000 (incremento nel 2018); l'esercizio 2018 si è chiuso in perdita;</a:t>
                      </a:r>
                      <a:endParaRPr lang="it-IT" sz="1100" dirty="0">
                        <a:effectLst/>
                      </a:endParaRPr>
                    </a:p>
                    <a:p>
                      <a:pPr marL="177800" lvl="0" indent="-177800" algn="just">
                        <a:lnSpc>
                          <a:spcPct val="107000"/>
                        </a:lnSpc>
                        <a:spcAft>
                          <a:spcPts val="225"/>
                        </a:spcAft>
                        <a:buFont typeface="Arial" panose="020B0604020202020204" pitchFamily="34" charset="0"/>
                        <a:buChar char="•"/>
                        <a:tabLst>
                          <a:tab pos="457200" algn="l"/>
                        </a:tabLst>
                      </a:pPr>
                      <a:r>
                        <a:rPr lang="it-IT" sz="1200" dirty="0">
                          <a:effectLst/>
                        </a:rPr>
                        <a:t>utile 2019 accantonato a riserva per € 40.000 (incremento nel 2020);</a:t>
                      </a:r>
                      <a:endParaRPr lang="it-IT" sz="1100" dirty="0">
                        <a:effectLst/>
                      </a:endParaRPr>
                    </a:p>
                    <a:p>
                      <a:pPr marL="177800" lvl="0" indent="-177800" algn="just">
                        <a:lnSpc>
                          <a:spcPct val="107000"/>
                        </a:lnSpc>
                        <a:spcAft>
                          <a:spcPts val="225"/>
                        </a:spcAft>
                        <a:buFont typeface="Arial" panose="020B0604020202020204" pitchFamily="34" charset="0"/>
                        <a:buChar char="•"/>
                        <a:tabLst>
                          <a:tab pos="457200" algn="l"/>
                        </a:tabLst>
                      </a:pPr>
                      <a:r>
                        <a:rPr lang="it-IT" sz="1200" dirty="0">
                          <a:effectLst/>
                        </a:rPr>
                        <a:t>utile 2020 accantonato a riserva per € 30.000 (incremento nel 2021);</a:t>
                      </a:r>
                      <a:endParaRPr lang="it-IT" sz="1100" dirty="0">
                        <a:effectLst/>
                      </a:endParaRPr>
                    </a:p>
                    <a:p>
                      <a:pPr marL="177800" lvl="0" indent="-177800" algn="just">
                        <a:lnSpc>
                          <a:spcPct val="107000"/>
                        </a:lnSpc>
                        <a:spcAft>
                          <a:spcPts val="225"/>
                        </a:spcAft>
                        <a:buFont typeface="Arial" panose="020B0604020202020204" pitchFamily="34" charset="0"/>
                        <a:buChar char="•"/>
                        <a:tabLst>
                          <a:tab pos="457200" algn="l"/>
                        </a:tabLst>
                      </a:pPr>
                      <a:r>
                        <a:rPr lang="it-IT" sz="1200" dirty="0">
                          <a:effectLst/>
                        </a:rPr>
                        <a:t>versamento del residuo capitale sociale pari a € 150.000 il 20.9.2021 (incremento nel 2021).</a:t>
                      </a:r>
                      <a:endParaRPr lang="it-IT" sz="1100" dirty="0">
                        <a:effectLst/>
                      </a:endParaRPr>
                    </a:p>
                    <a:p>
                      <a:pPr algn="just">
                        <a:lnSpc>
                          <a:spcPct val="107000"/>
                        </a:lnSpc>
                        <a:spcAft>
                          <a:spcPts val="225"/>
                        </a:spcAft>
                      </a:pPr>
                      <a:r>
                        <a:rPr lang="it-IT" sz="1200" dirty="0">
                          <a:effectLst/>
                        </a:rPr>
                        <a:t>Il patrimonio netto al 31.12.2021 è pari a € 285.000.</a:t>
                      </a:r>
                      <a:endParaRPr lang="it-IT" sz="1100" dirty="0">
                        <a:effectLst/>
                      </a:endParaRPr>
                    </a:p>
                    <a:p>
                      <a:pPr algn="just">
                        <a:lnSpc>
                          <a:spcPct val="107000"/>
                        </a:lnSpc>
                        <a:spcAft>
                          <a:spcPts val="225"/>
                        </a:spcAft>
                      </a:pPr>
                      <a:r>
                        <a:rPr lang="it-IT" sz="1200" dirty="0">
                          <a:effectLst/>
                        </a:rPr>
                        <a:t>Gli incrementi di cui ai punti 1 e 2 per complessivi € 90.000 (50.000 + 40.000), sono rilevanti ai fini dell'ACE ordinaria relativa al 2021 con applicazione dell'aliquota dell'1,3%.</a:t>
                      </a:r>
                      <a:r>
                        <a:rPr lang="it-IT" sz="1100" dirty="0">
                          <a:effectLst/>
                        </a:rPr>
                        <a:t> </a:t>
                      </a:r>
                      <a:r>
                        <a:rPr lang="it-IT" sz="1200" dirty="0">
                          <a:effectLst/>
                        </a:rPr>
                        <a:t>Gli incrementi di cui ai punti 3 e 4 per complessivi € 180.000 (30.000 + 150.000), sono rilevanti ai fini dell'ACE innovativa con applicazione dell'aliquota del 15%.</a:t>
                      </a:r>
                      <a:endParaRPr lang="it-IT" sz="1100" dirty="0">
                        <a:effectLst/>
                      </a:endParaRPr>
                    </a:p>
                    <a:p>
                      <a:pPr algn="just">
                        <a:lnSpc>
                          <a:spcPct val="107000"/>
                        </a:lnSpc>
                        <a:spcAft>
                          <a:spcPts val="225"/>
                        </a:spcAft>
                      </a:pPr>
                      <a:r>
                        <a:rPr lang="it-IT" sz="1200" dirty="0">
                          <a:effectLst/>
                        </a:rPr>
                        <a:t>La deduzione ACE per il 2021 è complessivamente pari a</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28575" marB="0"/>
                </a:tc>
                <a:extLst>
                  <a:ext uri="{0D108BD9-81ED-4DB2-BD59-A6C34878D82A}">
                    <a16:rowId xmlns:a16="http://schemas.microsoft.com/office/drawing/2014/main" val="2425285444"/>
                  </a:ext>
                </a:extLst>
              </a:tr>
              <a:tr h="528209">
                <a:tc>
                  <a:txBody>
                    <a:bodyPr/>
                    <a:lstStyle/>
                    <a:p>
                      <a:pPr algn="ctr">
                        <a:lnSpc>
                          <a:spcPct val="107000"/>
                        </a:lnSpc>
                        <a:spcAft>
                          <a:spcPts val="800"/>
                        </a:spcAft>
                      </a:pPr>
                      <a:r>
                        <a:rPr lang="it-IT" sz="1200" dirty="0">
                          <a:effectLst/>
                        </a:rPr>
                        <a:t>90.000 x 1,3% + 180.000 x 15% = 1.170 + 27.000</a:t>
                      </a:r>
                      <a:endParaRPr lang="it-IT" sz="1100" dirty="0">
                        <a:effectLst/>
                      </a:endParaRPr>
                    </a:p>
                    <a:p>
                      <a:pPr>
                        <a:lnSpc>
                          <a:spcPct val="107000"/>
                        </a:lnSpc>
                      </a:pPr>
                      <a:r>
                        <a:rPr lang="it-IT" sz="1100" dirty="0">
                          <a:effectLst/>
                        </a:rPr>
                        <a:t>Il credito d'imposta utilizzabile è pari a 27.000 x 24% = 6.480 e il modello Comunicazione ACE è così compilato. </a:t>
                      </a:r>
                      <a:endParaRPr lang="it-IT" sz="1100" dirty="0">
                        <a:effectLst/>
                        <a:latin typeface="Calibri" panose="020F0502020204030204" pitchFamily="34" charset="0"/>
                        <a:cs typeface="Times New Roman" panose="02020603050405020304" pitchFamily="18" charset="0"/>
                      </a:endParaRPr>
                    </a:p>
                  </a:txBody>
                  <a:tcPr marL="57150" marR="57150" marT="57150" marB="57150"/>
                </a:tc>
                <a:extLst>
                  <a:ext uri="{0D108BD9-81ED-4DB2-BD59-A6C34878D82A}">
                    <a16:rowId xmlns:a16="http://schemas.microsoft.com/office/drawing/2014/main" val="3353945192"/>
                  </a:ext>
                </a:extLst>
              </a:tr>
            </a:tbl>
          </a:graphicData>
        </a:graphic>
      </p:graphicFrame>
      <p:pic>
        <p:nvPicPr>
          <p:cNvPr id="10" name="Immagine 9">
            <a:extLst>
              <a:ext uri="{FF2B5EF4-FFF2-40B4-BE49-F238E27FC236}">
                <a16:creationId xmlns:a16="http://schemas.microsoft.com/office/drawing/2014/main" id="{B309E4E8-9646-4921-98EF-6DB86969057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69727" y="2892296"/>
            <a:ext cx="733425" cy="781050"/>
          </a:xfrm>
          <a:prstGeom prst="rect">
            <a:avLst/>
          </a:prstGeom>
          <a:noFill/>
          <a:ln>
            <a:noFill/>
          </a:ln>
        </p:spPr>
      </p:pic>
      <p:sp>
        <p:nvSpPr>
          <p:cNvPr id="9" name="Sottotitolo 2">
            <a:extLst>
              <a:ext uri="{FF2B5EF4-FFF2-40B4-BE49-F238E27FC236}">
                <a16:creationId xmlns:a16="http://schemas.microsoft.com/office/drawing/2014/main" id="{C5A587A6-9776-4F6C-B3D3-2836E4678A4D}"/>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41</a:t>
            </a:fld>
            <a:endParaRPr lang="it" i="1" dirty="0"/>
          </a:p>
        </p:txBody>
      </p:sp>
    </p:spTree>
    <p:extLst>
      <p:ext uri="{BB962C8B-B14F-4D97-AF65-F5344CB8AC3E}">
        <p14:creationId xmlns:p14="http://schemas.microsoft.com/office/powerpoint/2010/main" val="30219683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2F22350D-459A-4BE4-902C-90A7847E8BDD}"/>
              </a:ext>
            </a:extLst>
          </p:cNvPr>
          <p:cNvSpPr txBox="1">
            <a:spLocks/>
          </p:cNvSpPr>
          <p:nvPr/>
        </p:nvSpPr>
        <p:spPr>
          <a:xfrm>
            <a:off x="1066800" y="84551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fontAlgn="ctr">
              <a:lnSpc>
                <a:spcPts val="1800"/>
              </a:lnSpc>
              <a:spcAft>
                <a:spcPts val="800"/>
              </a:spcAft>
            </a:pPr>
            <a:r>
              <a:rPr lang="it-IT" sz="2800" b="1" dirty="0">
                <a:solidFill>
                  <a:schemeClr val="tx1"/>
                </a:solidFill>
                <a:ea typeface="Calibri" panose="020F0502020204030204" pitchFamily="34" charset="0"/>
                <a:cs typeface="Times New Roman" panose="02020603050405020304" pitchFamily="18" charset="0"/>
              </a:rPr>
              <a:t>D.L. n°73 del 25 Maggio 2021 </a:t>
            </a:r>
          </a:p>
          <a:p>
            <a:pPr algn="just" fontAlgn="ctr">
              <a:lnSpc>
                <a:spcPts val="1800"/>
              </a:lnSpc>
              <a:spcAft>
                <a:spcPts val="800"/>
              </a:spcAft>
            </a:pPr>
            <a:r>
              <a:rPr lang="it-IT" sz="2800" b="1" dirty="0">
                <a:solidFill>
                  <a:schemeClr val="tx1"/>
                </a:solidFill>
                <a:effectLst/>
                <a:ea typeface="Calibri" panose="020F0502020204030204" pitchFamily="34" charset="0"/>
                <a:cs typeface="Times New Roman" panose="02020603050405020304" pitchFamily="18" charset="0"/>
              </a:rPr>
              <a:t>(Decreto Sostegni Bis) Art. 19, commi 2-7</a:t>
            </a:r>
            <a:endParaRPr lang="it-IT" sz="2800" dirty="0">
              <a:solidFill>
                <a:schemeClr val="tx1"/>
              </a:solidFill>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5001D65F-864C-4118-88E3-2C07BA90815F}"/>
              </a:ext>
            </a:extLst>
          </p:cNvPr>
          <p:cNvSpPr txBox="1">
            <a:spLocks/>
          </p:cNvSpPr>
          <p:nvPr/>
        </p:nvSpPr>
        <p:spPr>
          <a:xfrm>
            <a:off x="1057275" y="1698175"/>
            <a:ext cx="10058400" cy="917122"/>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Bef>
                <a:spcPts val="0"/>
              </a:spcBef>
              <a:buNone/>
            </a:pPr>
            <a:r>
              <a:rPr lang="it-IT" sz="1300" dirty="0">
                <a:effectLst/>
                <a:latin typeface="+mj-lt"/>
                <a:ea typeface="Times New Roman" panose="02020603050405020304" pitchFamily="18" charset="0"/>
                <a:cs typeface="Times New Roman" panose="02020603050405020304" pitchFamily="18" charset="0"/>
              </a:rPr>
              <a:t>Il credito d’imposta </a:t>
            </a:r>
            <a:r>
              <a:rPr lang="it-IT" sz="1300" dirty="0">
                <a:effectLst/>
                <a:latin typeface="+mj-lt"/>
                <a:ea typeface="Times New Roman" panose="02020603050405020304" pitchFamily="18" charset="0"/>
              </a:rPr>
              <a:t>utilizzabile è pari a 27.000 x 24% = 6.480 e il modello </a:t>
            </a:r>
            <a:r>
              <a:rPr lang="it-IT" sz="1300" i="1" dirty="0">
                <a:effectLst/>
                <a:latin typeface="+mj-lt"/>
                <a:ea typeface="Times New Roman" panose="02020603050405020304" pitchFamily="18" charset="0"/>
              </a:rPr>
              <a:t>Comunicazione ACE</a:t>
            </a:r>
            <a:r>
              <a:rPr lang="it-IT" sz="1300" dirty="0">
                <a:effectLst/>
                <a:latin typeface="+mj-lt"/>
                <a:ea typeface="Times New Roman" panose="02020603050405020304" pitchFamily="18" charset="0"/>
              </a:rPr>
              <a:t> è così compilato:</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SzPts val="1000"/>
              <a:buNone/>
              <a:tabLst>
                <a:tab pos="457200" algn="l"/>
              </a:tabLst>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375"/>
              </a:spcBef>
              <a:spcAft>
                <a:spcPts val="375"/>
              </a:spcAft>
              <a:buNone/>
            </a:pPr>
            <a:endParaRPr lang="it-IT" sz="1300" dirty="0">
              <a:effectLst/>
              <a:latin typeface="+mj-lt"/>
              <a:ea typeface="Times New Roman" panose="02020603050405020304" pitchFamily="18" charset="0"/>
            </a:endParaRPr>
          </a:p>
          <a:p>
            <a:pPr marL="0" indent="0">
              <a:lnSpc>
                <a:spcPct val="100000"/>
              </a:lnSpc>
              <a:buNone/>
            </a:pPr>
            <a:endParaRPr lang="it-IT" sz="1300" b="1" u="sng" dirty="0">
              <a:effectLst/>
              <a:latin typeface="+mj-lt"/>
              <a:ea typeface="Calibri" panose="020F0502020204030204" pitchFamily="34" charset="0"/>
              <a:cs typeface="Times New Roman" panose="02020603050405020304" pitchFamily="18" charset="0"/>
            </a:endParaRPr>
          </a:p>
        </p:txBody>
      </p:sp>
      <p:pic>
        <p:nvPicPr>
          <p:cNvPr id="5" name="Immagine 4">
            <a:extLst>
              <a:ext uri="{FF2B5EF4-FFF2-40B4-BE49-F238E27FC236}">
                <a16:creationId xmlns:a16="http://schemas.microsoft.com/office/drawing/2014/main" id="{E42D88F3-36FB-4651-876D-1182A3B6115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17406" y="2311173"/>
            <a:ext cx="7543800" cy="1190625"/>
          </a:xfrm>
          <a:prstGeom prst="rect">
            <a:avLst/>
          </a:prstGeom>
          <a:noFill/>
          <a:ln>
            <a:noFill/>
          </a:ln>
        </p:spPr>
      </p:pic>
      <p:sp>
        <p:nvSpPr>
          <p:cNvPr id="6" name="Sottotitolo 2">
            <a:extLst>
              <a:ext uri="{FF2B5EF4-FFF2-40B4-BE49-F238E27FC236}">
                <a16:creationId xmlns:a16="http://schemas.microsoft.com/office/drawing/2014/main" id="{6F7EB27D-F751-4B55-BBC6-155ADC0E2E8C}"/>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42</a:t>
            </a:fld>
            <a:endParaRPr lang="it" i="1" dirty="0"/>
          </a:p>
        </p:txBody>
      </p:sp>
    </p:spTree>
    <p:extLst>
      <p:ext uri="{BB962C8B-B14F-4D97-AF65-F5344CB8AC3E}">
        <p14:creationId xmlns:p14="http://schemas.microsoft.com/office/powerpoint/2010/main" val="2713214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D835F662-FB1A-4368-90E4-4101D180AD89}"/>
              </a:ext>
            </a:extLst>
          </p:cNvPr>
          <p:cNvSpPr txBox="1">
            <a:spLocks/>
          </p:cNvSpPr>
          <p:nvPr/>
        </p:nvSpPr>
        <p:spPr>
          <a:xfrm>
            <a:off x="1066800" y="705549"/>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nSpc>
                <a:spcPct val="100000"/>
              </a:lnSpc>
            </a:pPr>
            <a:r>
              <a:rPr lang="it-IT" sz="2800" b="1" dirty="0">
                <a:effectLst/>
                <a:ea typeface="Calibri" panose="020F0502020204030204" pitchFamily="34" charset="0"/>
                <a:cs typeface="Times New Roman" panose="02020603050405020304" pitchFamily="18" charset="0"/>
              </a:rPr>
              <a:t>Decreto – legge 30 dicembre 2021, n. 228:</a:t>
            </a:r>
          </a:p>
          <a:p>
            <a:pPr>
              <a:lnSpc>
                <a:spcPct val="100000"/>
              </a:lnSpc>
              <a:spcAft>
                <a:spcPts val="800"/>
              </a:spcAft>
            </a:pPr>
            <a:r>
              <a:rPr lang="it-IT" sz="2800" b="1" dirty="0">
                <a:effectLst/>
                <a:ea typeface="Calibri" panose="020F0502020204030204" pitchFamily="34" charset="0"/>
                <a:cs typeface="Times New Roman" panose="02020603050405020304" pitchFamily="18" charset="0"/>
              </a:rPr>
              <a:t>il ”c.d. Milleproroghe” art. 3 comma 1</a:t>
            </a:r>
            <a:endParaRPr lang="it-IT" sz="2800" dirty="0">
              <a:effectLst/>
              <a:ea typeface="Calibri" panose="020F0502020204030204" pitchFamily="34" charset="0"/>
              <a:cs typeface="Times New Roman" panose="02020603050405020304" pitchFamily="18" charset="0"/>
            </a:endParaRPr>
          </a:p>
        </p:txBody>
      </p:sp>
      <p:sp>
        <p:nvSpPr>
          <p:cNvPr id="4" name="Segnaposto contenuto 2">
            <a:extLst>
              <a:ext uri="{FF2B5EF4-FFF2-40B4-BE49-F238E27FC236}">
                <a16:creationId xmlns:a16="http://schemas.microsoft.com/office/drawing/2014/main" id="{382A3F55-2542-4A6D-999F-B74A050ECAF6}"/>
              </a:ext>
            </a:extLst>
          </p:cNvPr>
          <p:cNvSpPr txBox="1">
            <a:spLocks/>
          </p:cNvSpPr>
          <p:nvPr/>
        </p:nvSpPr>
        <p:spPr>
          <a:xfrm>
            <a:off x="1057275" y="1726168"/>
            <a:ext cx="10058400" cy="917122"/>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fontAlgn="base">
              <a:lnSpc>
                <a:spcPct val="100000"/>
              </a:lnSpc>
              <a:buNone/>
            </a:pPr>
            <a:r>
              <a:rPr lang="it-IT" sz="1300" dirty="0">
                <a:solidFill>
                  <a:srgbClr val="111111"/>
                </a:solidFill>
                <a:effectLst/>
                <a:latin typeface="+mj-lt"/>
                <a:ea typeface="Times New Roman" panose="02020603050405020304" pitchFamily="18" charset="0"/>
              </a:rPr>
              <a:t>L’art. 3 del c.d. Decreto Milleproroghe per il 2022 (</a:t>
            </a:r>
            <a:r>
              <a:rPr lang="it-IT" sz="1300" u="sng" dirty="0">
                <a:solidFill>
                  <a:srgbClr val="000000"/>
                </a:solidFill>
                <a:effectLst/>
                <a:latin typeface="+mj-lt"/>
                <a:ea typeface="Times New Roman" panose="02020603050405020304" pitchFamily="18" charset="0"/>
                <a:hlinkClick r:id="rId2" tooltip="10LX0000920326SOMM"/>
              </a:rPr>
              <a:t>D.L. 30 dicembre 2021, n. 228</a:t>
            </a:r>
            <a:r>
              <a:rPr lang="it-IT" sz="1300" dirty="0">
                <a:solidFill>
                  <a:srgbClr val="111111"/>
                </a:solidFill>
                <a:effectLst/>
                <a:latin typeface="+mj-lt"/>
                <a:ea typeface="Times New Roman" panose="02020603050405020304" pitchFamily="18" charset="0"/>
              </a:rPr>
              <a:t> in G.U. n. 309 del 30-12-2021), rubricato “Proroga di termini in materia economica e finanziaria”, stabilisce al primo comma : “il termine di cui all’</a:t>
            </a:r>
            <a:r>
              <a:rPr lang="it-IT" sz="1300" u="sng" dirty="0">
                <a:solidFill>
                  <a:srgbClr val="000000"/>
                </a:solidFill>
                <a:effectLst/>
                <a:latin typeface="+mj-lt"/>
                <a:ea typeface="Times New Roman" panose="02020603050405020304" pitchFamily="18" charset="0"/>
                <a:hlinkClick r:id="rId3" tooltip="10LX0000888943ART142"/>
              </a:rPr>
              <a:t>articolo 106</a:t>
            </a:r>
            <a:r>
              <a:rPr lang="it-IT" sz="1300" dirty="0">
                <a:solidFill>
                  <a:srgbClr val="111111"/>
                </a:solidFill>
                <a:effectLst/>
                <a:latin typeface="+mj-lt"/>
                <a:ea typeface="Times New Roman" panose="02020603050405020304" pitchFamily="18" charset="0"/>
              </a:rPr>
              <a:t>, comma 7, del </a:t>
            </a:r>
            <a:r>
              <a:rPr lang="it-IT" sz="1300" u="sng" dirty="0">
                <a:solidFill>
                  <a:srgbClr val="000000"/>
                </a:solidFill>
                <a:effectLst/>
                <a:latin typeface="+mj-lt"/>
                <a:ea typeface="Times New Roman" panose="02020603050405020304" pitchFamily="18" charset="0"/>
                <a:hlinkClick r:id="rId4" tooltip="10LX0000888943SOMM"/>
              </a:rPr>
              <a:t>decreto-legge 17 marzo 2020, n. 18</a:t>
            </a:r>
            <a:r>
              <a:rPr lang="it-IT" sz="1300" dirty="0">
                <a:solidFill>
                  <a:srgbClr val="111111"/>
                </a:solidFill>
                <a:effectLst/>
                <a:latin typeface="+mj-lt"/>
                <a:ea typeface="Times New Roman" panose="02020603050405020304" pitchFamily="18" charset="0"/>
              </a:rPr>
              <a:t>, Decreto Cura Italia convertito, con modificazioni, dalla </a:t>
            </a:r>
            <a:r>
              <a:rPr lang="it-IT" sz="1300" u="sng" dirty="0">
                <a:solidFill>
                  <a:srgbClr val="000000"/>
                </a:solidFill>
                <a:effectLst/>
                <a:latin typeface="+mj-lt"/>
                <a:ea typeface="Times New Roman" panose="02020603050405020304" pitchFamily="18" charset="0"/>
                <a:hlinkClick r:id="rId5" tooltip="10LX0000891283SOMM"/>
              </a:rPr>
              <a:t>legge 24 aprile 2020, n. 27</a:t>
            </a:r>
            <a:r>
              <a:rPr lang="it-IT" sz="1300" dirty="0">
                <a:solidFill>
                  <a:srgbClr val="111111"/>
                </a:solidFill>
                <a:effectLst/>
                <a:latin typeface="+mj-lt"/>
                <a:ea typeface="Times New Roman" panose="02020603050405020304" pitchFamily="18" charset="0"/>
              </a:rPr>
              <a:t>, relativo allo svolgimento delle assemblee di società ed enti, è prorogato al 31 luglio 2022”, termine entro il quale le assemblee delle società di capitali potranno continuare a svolgersi con le modalità emergenziali, mediante il sistema dell’audio-video conferenza.</a:t>
            </a:r>
            <a:endParaRPr lang="it-IT" sz="1300" dirty="0">
              <a:effectLst/>
              <a:latin typeface="+mj-lt"/>
              <a:ea typeface="Times New Roman" panose="02020603050405020304" pitchFamily="18" charset="0"/>
            </a:endParaRPr>
          </a:p>
          <a:p>
            <a:pPr marL="0" indent="0" fontAlgn="base">
              <a:lnSpc>
                <a:spcPct val="100000"/>
              </a:lnSpc>
              <a:buNone/>
            </a:pPr>
            <a:r>
              <a:rPr lang="it-IT" sz="1300" dirty="0">
                <a:effectLst/>
                <a:latin typeface="+mj-lt"/>
                <a:ea typeface="Calibri" panose="020F0502020204030204" pitchFamily="34" charset="0"/>
                <a:cs typeface="Times New Roman" panose="02020603050405020304" pitchFamily="18" charset="0"/>
              </a:rPr>
              <a:t>In conseguenza della proroga, </a:t>
            </a:r>
            <a:r>
              <a:rPr lang="it-IT" dirty="0">
                <a:effectLst/>
                <a:latin typeface="+mj-lt"/>
                <a:ea typeface="Calibri" panose="020F0502020204030204" pitchFamily="34" charset="0"/>
                <a:cs typeface="Times New Roman" panose="02020603050405020304" pitchFamily="18" charset="0"/>
              </a:rPr>
              <a:t>mediante un’apposita previsione contenuta nell’avviso di convocazione, può essere stabilito, anche in deroga a clausole statutarie, che dispongono diversamente, che nelle società di capitali e nelle cooperative:</a:t>
            </a:r>
            <a:r>
              <a:rPr lang="it-IT" sz="1300" dirty="0">
                <a:effectLst/>
                <a:latin typeface="+mj-lt"/>
                <a:ea typeface="Calibri" panose="020F0502020204030204" pitchFamily="34" charset="0"/>
                <a:cs typeface="Times New Roman" panose="02020603050405020304" pitchFamily="18" charset="0"/>
              </a:rPr>
              <a:t> l’assemblea si possa svolgere “a distanza”.</a:t>
            </a:r>
          </a:p>
          <a:p>
            <a:pPr marL="0" indent="0" fontAlgn="base">
              <a:lnSpc>
                <a:spcPct val="100000"/>
              </a:lnSpc>
              <a:buNone/>
            </a:pPr>
            <a:r>
              <a:rPr lang="it-IT" sz="1300" dirty="0">
                <a:effectLst/>
                <a:latin typeface="+mj-lt"/>
                <a:ea typeface="Calibri" panose="020F0502020204030204" pitchFamily="34" charset="0"/>
                <a:cs typeface="Times New Roman" panose="02020603050405020304" pitchFamily="18" charset="0"/>
              </a:rPr>
              <a:t>L’avviso di convocazione delle assemblee delle società di capitali e delle cooperative prevede che:</a:t>
            </a:r>
          </a:p>
          <a:p>
            <a:pPr>
              <a:lnSpc>
                <a:spcPct val="100000"/>
              </a:lnSpc>
              <a:spcBef>
                <a:spcPts val="0"/>
              </a:spcBef>
            </a:pPr>
            <a:r>
              <a:rPr lang="it-IT" sz="1300" dirty="0">
                <a:latin typeface="+mj-lt"/>
                <a:ea typeface="Calibri" panose="020F0502020204030204" pitchFamily="34" charset="0"/>
                <a:cs typeface="Times New Roman" panose="02020603050405020304" pitchFamily="18" charset="0"/>
              </a:rPr>
              <a:t>i</a:t>
            </a:r>
            <a:r>
              <a:rPr lang="it-IT" sz="1300" dirty="0">
                <a:effectLst/>
                <a:latin typeface="+mj-lt"/>
                <a:ea typeface="Calibri" panose="020F0502020204030204" pitchFamily="34" charset="0"/>
                <a:cs typeface="Times New Roman" panose="02020603050405020304" pitchFamily="18" charset="0"/>
              </a:rPr>
              <a:t>l voto sia espresso in via elettronica o per corrispondenza;</a:t>
            </a:r>
          </a:p>
          <a:p>
            <a:pPr>
              <a:lnSpc>
                <a:spcPct val="100000"/>
              </a:lnSpc>
              <a:spcBef>
                <a:spcPts val="0"/>
              </a:spcBef>
            </a:pPr>
            <a:r>
              <a:rPr lang="it-IT" sz="1300" dirty="0">
                <a:effectLst/>
                <a:latin typeface="+mj-lt"/>
                <a:ea typeface="Calibri" panose="020F0502020204030204" pitchFamily="34" charset="0"/>
                <a:cs typeface="Times New Roman" panose="02020603050405020304" pitchFamily="18" charset="0"/>
              </a:rPr>
              <a:t>nelle cooperative riferite al modello s.r.l., in deroga alla previsione dell’art.2479, comma 4, c.c. anche mediante consultazione scritta o per consenso espresso per iscritto,</a:t>
            </a:r>
          </a:p>
          <a:p>
            <a:pPr>
              <a:lnSpc>
                <a:spcPct val="100000"/>
              </a:lnSpc>
              <a:spcBef>
                <a:spcPts val="0"/>
              </a:spcBef>
            </a:pPr>
            <a:r>
              <a:rPr lang="it-IT" sz="1300" dirty="0">
                <a:effectLst/>
                <a:latin typeface="+mj-lt"/>
                <a:ea typeface="Calibri" panose="020F0502020204030204" pitchFamily="34" charset="0"/>
                <a:cs typeface="Times New Roman" panose="02020603050405020304" pitchFamily="18" charset="0"/>
              </a:rPr>
              <a:t>l’intervento in assemblea avvenga mediante mezzi di comunicazione;</a:t>
            </a:r>
          </a:p>
          <a:p>
            <a:pPr>
              <a:lnSpc>
                <a:spcPct val="100000"/>
              </a:lnSpc>
              <a:spcBef>
                <a:spcPts val="0"/>
              </a:spcBef>
            </a:pPr>
            <a:r>
              <a:rPr lang="it-IT" sz="1300" dirty="0">
                <a:effectLst/>
                <a:latin typeface="+mj-lt"/>
                <a:ea typeface="Calibri" panose="020F0502020204030204" pitchFamily="34" charset="0"/>
                <a:cs typeface="Times New Roman" panose="02020603050405020304" pitchFamily="18" charset="0"/>
              </a:rPr>
              <a:t>l’assemblea si svolga, anche esclusivamente mediante mezzi di comunicazione che garantiscano l’identificazione dei partecipanti, la loro partecipazione e l’esercizio del diritto di voto senza la necessità che si trovino nel medesimo luogo, ove previsti, il presidente, il segretario o il notaio verbalizzante (art. 106 commi 2 e 3 Decreto Cura Italia).</a:t>
            </a:r>
          </a:p>
          <a:p>
            <a:pPr>
              <a:lnSpc>
                <a:spcPct val="100000"/>
              </a:lnSpc>
              <a:spcBef>
                <a:spcPts val="0"/>
              </a:spcBef>
              <a:spcAft>
                <a:spcPts val="800"/>
              </a:spcAft>
            </a:pPr>
            <a:r>
              <a:rPr lang="it-IT" sz="1300" dirty="0">
                <a:effectLst/>
                <a:latin typeface="+mj-lt"/>
                <a:ea typeface="Calibri" panose="020F0502020204030204" pitchFamily="34" charset="0"/>
                <a:cs typeface="Times New Roman" panose="02020603050405020304" pitchFamily="18" charset="0"/>
              </a:rPr>
              <a:t>si possa designare il rappresentante designato (art 106 comma 6) anche per le banche popolari le società cooperative e le mutue assicuratrici, anche in deroga alle disposizioni normative statutarie.</a:t>
            </a:r>
          </a:p>
          <a:p>
            <a:pPr marL="0" indent="0" fontAlgn="base">
              <a:lnSpc>
                <a:spcPct val="100000"/>
              </a:lnSpc>
              <a:buNone/>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0"/>
              </a:spcBef>
              <a:buSzPts val="1000"/>
              <a:buNone/>
              <a:tabLst>
                <a:tab pos="457200" algn="l"/>
              </a:tabLst>
            </a:pP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375"/>
              </a:spcBef>
              <a:spcAft>
                <a:spcPts val="375"/>
              </a:spcAft>
              <a:buNone/>
            </a:pPr>
            <a:endParaRPr lang="it-IT" sz="1300" dirty="0">
              <a:effectLst/>
              <a:latin typeface="+mj-lt"/>
              <a:ea typeface="Times New Roman" panose="02020603050405020304" pitchFamily="18" charset="0"/>
            </a:endParaRPr>
          </a:p>
          <a:p>
            <a:pPr marL="0" indent="0">
              <a:lnSpc>
                <a:spcPct val="100000"/>
              </a:lnSpc>
              <a:buNone/>
            </a:pPr>
            <a:endParaRPr lang="it-IT" sz="1300" b="1" u="sng" dirty="0">
              <a:effectLst/>
              <a:latin typeface="+mj-lt"/>
              <a:ea typeface="Calibri" panose="020F0502020204030204" pitchFamily="34" charset="0"/>
              <a:cs typeface="Times New Roman" panose="02020603050405020304" pitchFamily="18" charset="0"/>
            </a:endParaRPr>
          </a:p>
        </p:txBody>
      </p:sp>
      <p:sp>
        <p:nvSpPr>
          <p:cNvPr id="5" name="Sottotitolo 2">
            <a:extLst>
              <a:ext uri="{FF2B5EF4-FFF2-40B4-BE49-F238E27FC236}">
                <a16:creationId xmlns:a16="http://schemas.microsoft.com/office/drawing/2014/main" id="{AEC5827F-FD17-4903-881F-677FC704B42F}"/>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43</a:t>
            </a:fld>
            <a:endParaRPr lang="it" i="1" dirty="0"/>
          </a:p>
        </p:txBody>
      </p:sp>
    </p:spTree>
    <p:extLst>
      <p:ext uri="{BB962C8B-B14F-4D97-AF65-F5344CB8AC3E}">
        <p14:creationId xmlns:p14="http://schemas.microsoft.com/office/powerpoint/2010/main" val="32593167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4919D0-F177-4BBA-9A0B-DBA69E2ED764}"/>
              </a:ext>
            </a:extLst>
          </p:cNvPr>
          <p:cNvSpPr>
            <a:spLocks noGrp="1"/>
          </p:cNvSpPr>
          <p:nvPr>
            <p:ph type="title"/>
          </p:nvPr>
        </p:nvSpPr>
        <p:spPr>
          <a:xfrm>
            <a:off x="1066800" y="642594"/>
            <a:ext cx="10058400" cy="1371600"/>
          </a:xfrm>
        </p:spPr>
        <p:txBody>
          <a:bodyPr rtlCol="0">
            <a:normAutofit/>
          </a:bodyPr>
          <a:lstStyle/>
          <a:p>
            <a:pPr algn="ctr" rtl="0"/>
            <a:r>
              <a:rPr lang="it" dirty="0"/>
              <a:t>Title Lorem Ipsum</a:t>
            </a:r>
          </a:p>
        </p:txBody>
      </p:sp>
      <p:graphicFrame>
        <p:nvGraphicFramePr>
          <p:cNvPr id="5" name="Segnaposto contenuto 2">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1817536157"/>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piè di pagina 2">
            <a:extLst>
              <a:ext uri="{FF2B5EF4-FFF2-40B4-BE49-F238E27FC236}">
                <a16:creationId xmlns:a16="http://schemas.microsoft.com/office/drawing/2014/main" id="{924C5099-1A63-4773-AC6C-512F10850FE6}"/>
              </a:ext>
            </a:extLst>
          </p:cNvPr>
          <p:cNvSpPr>
            <a:spLocks noGrp="1"/>
          </p:cNvSpPr>
          <p:nvPr>
            <p:ph type="ftr" sz="quarter" idx="11"/>
          </p:nvPr>
        </p:nvSpPr>
        <p:spPr/>
        <p:txBody>
          <a:bodyPr/>
          <a:lstStyle/>
          <a:p>
            <a:pPr rtl="0"/>
            <a:endParaRPr lang="en-US"/>
          </a:p>
        </p:txBody>
      </p:sp>
    </p:spTree>
    <p:extLst>
      <p:ext uri="{BB962C8B-B14F-4D97-AF65-F5344CB8AC3E}">
        <p14:creationId xmlns:p14="http://schemas.microsoft.com/office/powerpoint/2010/main" val="183243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7142B170-BC6B-44F4-B834-A99E2430868F}"/>
              </a:ext>
            </a:extLst>
          </p:cNvPr>
          <p:cNvSpPr txBox="1">
            <a:spLocks/>
          </p:cNvSpPr>
          <p:nvPr/>
        </p:nvSpPr>
        <p:spPr>
          <a:xfrm>
            <a:off x="1066800" y="756894"/>
            <a:ext cx="10058400" cy="1371600"/>
          </a:xfrm>
          <a:prstGeom prst="rect">
            <a:avLst/>
          </a:prstGeom>
        </p:spPr>
        <p:txBody>
          <a:bodyP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r>
              <a:rPr lang="it-IT" sz="2800" b="1" dirty="0">
                <a:ea typeface="Calibri" panose="020F0502020204030204" pitchFamily="34" charset="0"/>
                <a:cs typeface="Times New Roman" panose="02020603050405020304" pitchFamily="18" charset="0"/>
              </a:rPr>
              <a:t>LEGGE DI BILANCIO 2022:</a:t>
            </a:r>
            <a:br>
              <a:rPr lang="it-IT" sz="2800" b="1" dirty="0">
                <a:ea typeface="Calibri" panose="020F0502020204030204" pitchFamily="34" charset="0"/>
                <a:cs typeface="Times New Roman" panose="02020603050405020304" pitchFamily="18" charset="0"/>
              </a:rPr>
            </a:br>
            <a:r>
              <a:rPr lang="it-IT" sz="2800" b="1" dirty="0">
                <a:ea typeface="Calibri" panose="020F0502020204030204" pitchFamily="34" charset="0"/>
                <a:cs typeface="Times New Roman" panose="02020603050405020304" pitchFamily="18" charset="0"/>
              </a:rPr>
              <a:t>LE PRINCIPALI NOVITA’ FISCALI</a:t>
            </a:r>
            <a:endParaRPr lang="it-IT" sz="2800" dirty="0"/>
          </a:p>
        </p:txBody>
      </p:sp>
      <p:sp>
        <p:nvSpPr>
          <p:cNvPr id="8" name="Segnaposto contenuto 2">
            <a:extLst>
              <a:ext uri="{FF2B5EF4-FFF2-40B4-BE49-F238E27FC236}">
                <a16:creationId xmlns:a16="http://schemas.microsoft.com/office/drawing/2014/main" id="{23F58838-C9DD-48CE-A4DA-4F4ABD8813AA}"/>
              </a:ext>
            </a:extLst>
          </p:cNvPr>
          <p:cNvSpPr txBox="1">
            <a:spLocks/>
          </p:cNvSpPr>
          <p:nvPr/>
        </p:nvSpPr>
        <p:spPr>
          <a:xfrm>
            <a:off x="1066800" y="3171826"/>
            <a:ext cx="10058400" cy="2780918"/>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nSpc>
                <a:spcPct val="120000"/>
              </a:lnSpc>
              <a:spcBef>
                <a:spcPts val="565"/>
              </a:spcBef>
              <a:spcAft>
                <a:spcPts val="600"/>
              </a:spcAft>
              <a:buNone/>
            </a:pPr>
            <a:r>
              <a:rPr lang="it-IT" sz="1300" dirty="0">
                <a:solidFill>
                  <a:srgbClr val="000000"/>
                </a:solidFill>
                <a:effectLst/>
                <a:latin typeface="+mj-lt"/>
                <a:ea typeface="Calibri" panose="020F0502020204030204" pitchFamily="34" charset="0"/>
              </a:rPr>
              <a:t>Come desumibile dalla tabella sopra riportata:</a:t>
            </a:r>
          </a:p>
          <a:p>
            <a:pPr algn="just">
              <a:lnSpc>
                <a:spcPct val="100000"/>
              </a:lnSpc>
              <a:spcBef>
                <a:spcPts val="200"/>
              </a:spcBef>
              <a:spcAft>
                <a:spcPts val="600"/>
              </a:spcAft>
            </a:pPr>
            <a:r>
              <a:rPr lang="it-IT" sz="1300" dirty="0">
                <a:solidFill>
                  <a:srgbClr val="000000"/>
                </a:solidFill>
                <a:effectLst/>
                <a:latin typeface="+mj-lt"/>
                <a:ea typeface="Calibri" panose="020F0502020204030204" pitchFamily="34" charset="0"/>
              </a:rPr>
              <a:t>è stata </a:t>
            </a:r>
            <a:r>
              <a:rPr lang="it-IT" sz="1300" b="1" dirty="0">
                <a:solidFill>
                  <a:srgbClr val="000000"/>
                </a:solidFill>
                <a:effectLst/>
                <a:latin typeface="+mj-lt"/>
                <a:ea typeface="Calibri" panose="020F0502020204030204" pitchFamily="34" charset="0"/>
              </a:rPr>
              <a:t>eliminata l’aliquota del 41%</a:t>
            </a:r>
            <a:r>
              <a:rPr lang="it-IT" sz="1300" dirty="0">
                <a:solidFill>
                  <a:srgbClr val="000000"/>
                </a:solidFill>
                <a:effectLst/>
                <a:latin typeface="+mj-lt"/>
                <a:ea typeface="Calibri" panose="020F0502020204030204" pitchFamily="34" charset="0"/>
              </a:rPr>
              <a:t>;</a:t>
            </a:r>
          </a:p>
          <a:p>
            <a:pPr algn="just">
              <a:lnSpc>
                <a:spcPct val="100000"/>
              </a:lnSpc>
              <a:spcBef>
                <a:spcPts val="200"/>
              </a:spcBef>
              <a:spcAft>
                <a:spcPts val="600"/>
              </a:spcAft>
            </a:pPr>
            <a:r>
              <a:rPr lang="it-IT" sz="1300" dirty="0">
                <a:solidFill>
                  <a:srgbClr val="000000"/>
                </a:solidFill>
                <a:effectLst/>
                <a:latin typeface="+mj-lt"/>
                <a:ea typeface="Calibri" panose="020F0502020204030204" pitchFamily="34" charset="0"/>
                <a:cs typeface="Calibri" panose="020F0502020204030204" pitchFamily="34" charset="0"/>
              </a:rPr>
              <a:t>la seconda aliquota è </a:t>
            </a:r>
            <a:r>
              <a:rPr lang="it-IT" sz="1300" b="1" dirty="0">
                <a:solidFill>
                  <a:srgbClr val="000000"/>
                </a:solidFill>
                <a:effectLst/>
                <a:latin typeface="+mj-lt"/>
                <a:ea typeface="Calibri" panose="020F0502020204030204" pitchFamily="34" charset="0"/>
                <a:cs typeface="Calibri" panose="020F0502020204030204" pitchFamily="34" charset="0"/>
              </a:rPr>
              <a:t>ridotta dal 27% al 25%</a:t>
            </a:r>
            <a:r>
              <a:rPr lang="it-IT" sz="1300" dirty="0">
                <a:solidFill>
                  <a:srgbClr val="000000"/>
                </a:solidFill>
                <a:effectLst/>
                <a:latin typeface="+mj-lt"/>
                <a:ea typeface="Calibri" panose="020F0502020204030204" pitchFamily="34" charset="0"/>
                <a:cs typeface="Calibri" panose="020F0502020204030204" pitchFamily="34" charset="0"/>
              </a:rPr>
              <a:t>;</a:t>
            </a:r>
            <a:endParaRPr lang="it-IT" sz="1300" dirty="0">
              <a:solidFill>
                <a:srgbClr val="000000"/>
              </a:solidFill>
              <a:effectLst/>
              <a:latin typeface="+mj-lt"/>
              <a:ea typeface="Calibri" panose="020F0502020204030204" pitchFamily="34" charset="0"/>
            </a:endParaRPr>
          </a:p>
          <a:p>
            <a:pPr algn="just">
              <a:lnSpc>
                <a:spcPct val="100000"/>
              </a:lnSpc>
              <a:spcBef>
                <a:spcPts val="200"/>
              </a:spcBef>
              <a:spcAft>
                <a:spcPts val="600"/>
              </a:spcAft>
            </a:pPr>
            <a:r>
              <a:rPr lang="it-IT" sz="1300" dirty="0">
                <a:solidFill>
                  <a:srgbClr val="000000"/>
                </a:solidFill>
                <a:effectLst/>
                <a:latin typeface="+mj-lt"/>
                <a:ea typeface="Calibri" panose="020F0502020204030204" pitchFamily="34" charset="0"/>
                <a:cs typeface="Calibri" panose="020F0502020204030204" pitchFamily="34" charset="0"/>
              </a:rPr>
              <a:t>la terza aliquota è </a:t>
            </a:r>
            <a:r>
              <a:rPr lang="it-IT" sz="1300" b="1" dirty="0">
                <a:solidFill>
                  <a:srgbClr val="000000"/>
                </a:solidFill>
                <a:effectLst/>
                <a:latin typeface="+mj-lt"/>
                <a:ea typeface="Calibri" panose="020F0502020204030204" pitchFamily="34" charset="0"/>
                <a:cs typeface="Calibri" panose="020F0502020204030204" pitchFamily="34" charset="0"/>
              </a:rPr>
              <a:t>ridotta dal 38 al 35%</a:t>
            </a:r>
            <a:r>
              <a:rPr lang="it-IT" sz="1300" dirty="0">
                <a:solidFill>
                  <a:srgbClr val="000000"/>
                </a:solidFill>
                <a:effectLst/>
                <a:latin typeface="+mj-lt"/>
                <a:ea typeface="Calibri" panose="020F0502020204030204" pitchFamily="34" charset="0"/>
                <a:cs typeface="Calibri" panose="020F0502020204030204" pitchFamily="34" charset="0"/>
              </a:rPr>
              <a:t> e alla stessa sono assoggettati i redditi fino a € 50.000 (il limite dell’aliquota al 38% risultava fissato a € 55.000);</a:t>
            </a:r>
            <a:endParaRPr lang="it-IT" sz="1300" dirty="0">
              <a:solidFill>
                <a:srgbClr val="000000"/>
              </a:solidFill>
              <a:effectLst/>
              <a:latin typeface="+mj-lt"/>
              <a:ea typeface="Calibri" panose="020F0502020204030204" pitchFamily="34" charset="0"/>
            </a:endParaRPr>
          </a:p>
          <a:p>
            <a:pPr algn="just">
              <a:lnSpc>
                <a:spcPct val="100000"/>
              </a:lnSpc>
              <a:spcBef>
                <a:spcPts val="200"/>
              </a:spcBef>
              <a:spcAft>
                <a:spcPts val="600"/>
              </a:spcAft>
            </a:pPr>
            <a:r>
              <a:rPr lang="it-IT" sz="1300" dirty="0">
                <a:solidFill>
                  <a:srgbClr val="000000"/>
                </a:solidFill>
                <a:effectLst/>
                <a:latin typeface="+mj-lt"/>
                <a:ea typeface="Calibri" panose="020F0502020204030204" pitchFamily="34" charset="0"/>
              </a:rPr>
              <a:t>i redditi superiori a € 50.000 sono assoggettati al </a:t>
            </a:r>
            <a:r>
              <a:rPr lang="it-IT" sz="1300" b="1" dirty="0">
                <a:solidFill>
                  <a:srgbClr val="000000"/>
                </a:solidFill>
                <a:effectLst/>
                <a:latin typeface="+mj-lt"/>
                <a:ea typeface="Calibri" panose="020F0502020204030204" pitchFamily="34" charset="0"/>
              </a:rPr>
              <a:t>43%</a:t>
            </a:r>
            <a:r>
              <a:rPr lang="it-IT" sz="1300" dirty="0">
                <a:solidFill>
                  <a:srgbClr val="000000"/>
                </a:solidFill>
                <a:effectLst/>
                <a:latin typeface="+mj-lt"/>
                <a:ea typeface="Calibri" panose="020F0502020204030204" pitchFamily="34" charset="0"/>
              </a:rPr>
              <a:t> (anteriormente alle modifiche tale aliquota si applicava oltre la soglia di € 75.000).</a:t>
            </a:r>
          </a:p>
          <a:p>
            <a:pPr marL="0" indent="0" algn="just">
              <a:lnSpc>
                <a:spcPct val="120000"/>
              </a:lnSpc>
              <a:spcBef>
                <a:spcPts val="850"/>
              </a:spcBef>
              <a:spcAft>
                <a:spcPts val="140"/>
              </a:spcAft>
              <a:buNone/>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300" b="1" i="1" dirty="0">
                <a:solidFill>
                  <a:srgbClr val="000000"/>
                </a:solidFill>
                <a:effectLst/>
                <a:latin typeface="+mj-lt"/>
                <a:ea typeface="Calibri" panose="020F0502020204030204" pitchFamily="34" charset="0"/>
              </a:rPr>
              <a:t>Detrazioni e deduzioni</a:t>
            </a:r>
            <a:endParaRPr lang="it-IT" sz="1300" dirty="0">
              <a:solidFill>
                <a:srgbClr val="000000"/>
              </a:solidFill>
              <a:latin typeface="+mj-lt"/>
              <a:ea typeface="Calibri" panose="020F0502020204030204" pitchFamily="34" charset="0"/>
            </a:endParaRPr>
          </a:p>
          <a:p>
            <a:pPr marL="0" indent="0" algn="just">
              <a:lnSpc>
                <a:spcPct val="120000"/>
              </a:lnSpc>
              <a:spcBef>
                <a:spcPts val="0"/>
              </a:spcBef>
              <a:spcAft>
                <a:spcPts val="140"/>
              </a:spcAft>
              <a:buNone/>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300" b="0" i="0" dirty="0">
                <a:solidFill>
                  <a:srgbClr val="000000"/>
                </a:solidFill>
                <a:effectLst/>
                <a:latin typeface="+mj-lt"/>
                <a:ea typeface="Calibri" panose="020F0502020204030204" pitchFamily="34" charset="0"/>
              </a:rPr>
              <a:t>La progressività dell’IRPEF è garantita dalla presenza dalle detrazioni / deduzioni dall'imposta ovvero dal reddito. È prevista una </a:t>
            </a:r>
            <a:r>
              <a:rPr lang="it-IT" sz="1300" b="1" i="0" dirty="0">
                <a:solidFill>
                  <a:srgbClr val="000000"/>
                </a:solidFill>
                <a:effectLst/>
                <a:latin typeface="+mj-lt"/>
                <a:ea typeface="Calibri" panose="020F0502020204030204" pitchFamily="34" charset="0"/>
              </a:rPr>
              <a:t>no tax area </a:t>
            </a:r>
            <a:r>
              <a:rPr lang="it-IT" sz="1300" b="0" i="0" dirty="0">
                <a:solidFill>
                  <a:srgbClr val="000000"/>
                </a:solidFill>
                <a:effectLst/>
                <a:latin typeface="+mj-lt"/>
                <a:ea typeface="Calibri" panose="020F0502020204030204" pitchFamily="34" charset="0"/>
              </a:rPr>
              <a:t>derivante dall’applicazione delle detrazioni per lavoro dipendente / pensione / lavoro autonomo </a:t>
            </a:r>
            <a:r>
              <a:rPr lang="it-IT" sz="1300" b="1" i="0" dirty="0">
                <a:solidFill>
                  <a:srgbClr val="000000"/>
                </a:solidFill>
                <a:effectLst/>
                <a:latin typeface="+mj-lt"/>
                <a:ea typeface="Calibri" panose="020F0502020204030204" pitchFamily="34" charset="0"/>
              </a:rPr>
              <a:t>decrescenti all'aumentare del reddito</a:t>
            </a:r>
            <a:r>
              <a:rPr lang="it-IT" sz="1300" b="0" i="0" dirty="0">
                <a:solidFill>
                  <a:srgbClr val="000000"/>
                </a:solidFill>
                <a:effectLst/>
                <a:latin typeface="+mj-lt"/>
                <a:ea typeface="Calibri" panose="020F0502020204030204" pitchFamily="34" charset="0"/>
              </a:rPr>
              <a:t>.</a:t>
            </a:r>
            <a:endParaRPr lang="it-IT" sz="1300" b="1" i="1" dirty="0">
              <a:solidFill>
                <a:srgbClr val="000000"/>
              </a:solidFill>
              <a:effectLst/>
              <a:latin typeface="+mj-lt"/>
              <a:ea typeface="Calibri" panose="020F0502020204030204" pitchFamily="34" charset="0"/>
            </a:endParaRPr>
          </a:p>
        </p:txBody>
      </p:sp>
      <p:graphicFrame>
        <p:nvGraphicFramePr>
          <p:cNvPr id="9" name="Tabella 8">
            <a:extLst>
              <a:ext uri="{FF2B5EF4-FFF2-40B4-BE49-F238E27FC236}">
                <a16:creationId xmlns:a16="http://schemas.microsoft.com/office/drawing/2014/main" id="{DC7D4AC1-FC4A-47FB-8E68-A33B95595240}"/>
              </a:ext>
            </a:extLst>
          </p:cNvPr>
          <p:cNvGraphicFramePr>
            <a:graphicFrameLocks noGrp="1"/>
          </p:cNvGraphicFramePr>
          <p:nvPr>
            <p:extLst>
              <p:ext uri="{D42A27DB-BD31-4B8C-83A1-F6EECF244321}">
                <p14:modId xmlns:p14="http://schemas.microsoft.com/office/powerpoint/2010/main" val="1544291904"/>
              </p:ext>
            </p:extLst>
          </p:nvPr>
        </p:nvGraphicFramePr>
        <p:xfrm>
          <a:off x="2835275" y="1727008"/>
          <a:ext cx="6140450" cy="1192597"/>
        </p:xfrm>
        <a:graphic>
          <a:graphicData uri="http://schemas.openxmlformats.org/drawingml/2006/table">
            <a:tbl>
              <a:tblPr firstRow="1" firstCol="1" bandRow="1"/>
              <a:tblGrid>
                <a:gridCol w="2700655">
                  <a:extLst>
                    <a:ext uri="{9D8B030D-6E8A-4147-A177-3AD203B41FA5}">
                      <a16:colId xmlns:a16="http://schemas.microsoft.com/office/drawing/2014/main" val="1813806816"/>
                    </a:ext>
                  </a:extLst>
                </a:gridCol>
                <a:gridCol w="539750">
                  <a:extLst>
                    <a:ext uri="{9D8B030D-6E8A-4147-A177-3AD203B41FA5}">
                      <a16:colId xmlns:a16="http://schemas.microsoft.com/office/drawing/2014/main" val="3602565720"/>
                    </a:ext>
                  </a:extLst>
                </a:gridCol>
                <a:gridCol w="2340610">
                  <a:extLst>
                    <a:ext uri="{9D8B030D-6E8A-4147-A177-3AD203B41FA5}">
                      <a16:colId xmlns:a16="http://schemas.microsoft.com/office/drawing/2014/main" val="3632852378"/>
                    </a:ext>
                  </a:extLst>
                </a:gridCol>
                <a:gridCol w="559435">
                  <a:extLst>
                    <a:ext uri="{9D8B030D-6E8A-4147-A177-3AD203B41FA5}">
                      <a16:colId xmlns:a16="http://schemas.microsoft.com/office/drawing/2014/main" val="1931431263"/>
                    </a:ext>
                  </a:extLst>
                </a:gridCol>
              </a:tblGrid>
              <a:tr h="0">
                <a:tc gridSpan="4">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b="1">
                          <a:effectLst/>
                          <a:latin typeface="Arial" panose="020B0604020202020204" pitchFamily="34" charset="0"/>
                          <a:ea typeface="Times New Roman" panose="02020603050405020304" pitchFamily="18" charset="0"/>
                          <a:cs typeface="Times New Roman" panose="02020603050405020304" pitchFamily="18" charset="0"/>
                        </a:rPr>
                        <a:t>Scaglioni di reddito e aliquote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7F9"/>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709888031"/>
                  </a:ext>
                </a:extLst>
              </a:tr>
              <a:tr h="0">
                <a:tc gridSpan="2">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Fino al 2021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7F9"/>
                    </a:solidFill>
                  </a:tcPr>
                </a:tc>
                <a:tc hMerge="1">
                  <a:txBody>
                    <a:bodyPr/>
                    <a:lstStyle/>
                    <a:p>
                      <a:endParaRPr lang="it-IT"/>
                    </a:p>
                  </a:txBody>
                  <a:tcPr/>
                </a:tc>
                <a:tc gridSpan="2">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Dal 2022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7F9"/>
                    </a:solidFill>
                  </a:tcPr>
                </a:tc>
                <a:tc hMerge="1">
                  <a:txBody>
                    <a:bodyPr/>
                    <a:lstStyle/>
                    <a:p>
                      <a:endParaRPr lang="it-IT"/>
                    </a:p>
                  </a:txBody>
                  <a:tcPr/>
                </a:tc>
                <a:extLst>
                  <a:ext uri="{0D108BD9-81ED-4DB2-BD59-A6C34878D82A}">
                    <a16:rowId xmlns:a16="http://schemas.microsoft.com/office/drawing/2014/main" val="2680511644"/>
                  </a:ext>
                </a:extLst>
              </a:tr>
              <a:tr h="0">
                <a:tc>
                  <a:txBody>
                    <a:bodyPr/>
                    <a:lstStyle/>
                    <a:p>
                      <a:pPr algn="just">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Fino a € 15.000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23%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Fino a € 15.000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23%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2032839"/>
                  </a:ext>
                </a:extLst>
              </a:tr>
              <a:tr h="0">
                <a:tc>
                  <a:txBody>
                    <a:bodyPr/>
                    <a:lstStyle/>
                    <a:p>
                      <a:pPr algn="just">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Oltre € 15.000 fino a € 28.000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27%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Oltre € 15.000 fino a € 28.000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25%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6373811"/>
                  </a:ext>
                </a:extLst>
              </a:tr>
              <a:tr h="0">
                <a:tc>
                  <a:txBody>
                    <a:bodyPr/>
                    <a:lstStyle/>
                    <a:p>
                      <a:pPr algn="just">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Oltre € 28.000 fino a € 55.000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38%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dirty="0">
                          <a:effectLst/>
                          <a:latin typeface="Arial" panose="020B0604020202020204" pitchFamily="34" charset="0"/>
                          <a:ea typeface="Times New Roman" panose="02020603050405020304" pitchFamily="18" charset="0"/>
                          <a:cs typeface="Times New Roman" panose="02020603050405020304" pitchFamily="18" charset="0"/>
                        </a:rPr>
                        <a:t>Oltre € 28.000 fino a € 50.000</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35%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7390863"/>
                  </a:ext>
                </a:extLst>
              </a:tr>
              <a:tr h="0">
                <a:tc>
                  <a:txBody>
                    <a:bodyPr/>
                    <a:lstStyle/>
                    <a:p>
                      <a:pPr algn="just">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Oltre € 55.000 fino a € 75.000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41%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Oltre € 50.000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43%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0262616"/>
                  </a:ext>
                </a:extLst>
              </a:tr>
              <a:tr h="0">
                <a:tc>
                  <a:txBody>
                    <a:bodyPr/>
                    <a:lstStyle/>
                    <a:p>
                      <a:pPr algn="just">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Oltre € 75.000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43%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Times New Roman" panose="02020603050405020304" pitchFamily="18" charset="0"/>
                          <a:cs typeface="Times New Roman" panose="02020603050405020304" pitchFamily="18" charset="0"/>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Bef>
                          <a:spcPts val="300"/>
                        </a:spcBef>
                        <a:spcAft>
                          <a:spcPts val="60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dirty="0">
                          <a:effectLst/>
                          <a:latin typeface="Arial" panose="020B0604020202020204" pitchFamily="34" charset="0"/>
                          <a:ea typeface="Times New Roman" panose="02020603050405020304" pitchFamily="18" charset="0"/>
                          <a:cs typeface="Times New Roman" panose="02020603050405020304" pitchFamily="18" charset="0"/>
                        </a:rPr>
                        <a:t> </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6475561"/>
                  </a:ext>
                </a:extLst>
              </a:tr>
            </a:tbl>
          </a:graphicData>
        </a:graphic>
      </p:graphicFrame>
      <p:sp>
        <p:nvSpPr>
          <p:cNvPr id="6" name="Sottotitolo 2">
            <a:extLst>
              <a:ext uri="{FF2B5EF4-FFF2-40B4-BE49-F238E27FC236}">
                <a16:creationId xmlns:a16="http://schemas.microsoft.com/office/drawing/2014/main" id="{6D1D011B-11E9-4D06-B542-7B89809E3630}"/>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5</a:t>
            </a:fld>
            <a:endParaRPr lang="it" i="1" dirty="0"/>
          </a:p>
        </p:txBody>
      </p:sp>
    </p:spTree>
    <p:extLst>
      <p:ext uri="{BB962C8B-B14F-4D97-AF65-F5344CB8AC3E}">
        <p14:creationId xmlns:p14="http://schemas.microsoft.com/office/powerpoint/2010/main" val="1812225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C67EEEB7-315F-47C7-8EC1-F171E0F9630A}"/>
              </a:ext>
            </a:extLst>
          </p:cNvPr>
          <p:cNvSpPr txBox="1">
            <a:spLocks/>
          </p:cNvSpPr>
          <p:nvPr/>
        </p:nvSpPr>
        <p:spPr>
          <a:xfrm>
            <a:off x="1066800" y="1704976"/>
            <a:ext cx="10058400" cy="1657350"/>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00000"/>
              </a:lnSpc>
              <a:spcBef>
                <a:spcPts val="850"/>
              </a:spcBef>
              <a:spcAft>
                <a:spcPts val="140"/>
              </a:spcAft>
              <a:buNone/>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300" b="1" i="1" dirty="0">
                <a:effectLst/>
                <a:latin typeface="+mj-lt"/>
                <a:ea typeface="Calibri" panose="020F0502020204030204" pitchFamily="34" charset="0"/>
                <a:cs typeface="Times New Roman" panose="02020603050405020304" pitchFamily="18" charset="0"/>
              </a:rPr>
              <a:t>Detrazioni per redditi assimilati a quelli di lavoro dipendente e altri redditi </a:t>
            </a:r>
            <a:endParaRPr lang="it-IT" sz="1300" dirty="0">
              <a:effectLst/>
              <a:latin typeface="+mj-lt"/>
              <a:ea typeface="Calibri" panose="020F0502020204030204" pitchFamily="34" charset="0"/>
              <a:cs typeface="Times New Roman" panose="02020603050405020304" pitchFamily="18" charset="0"/>
            </a:endParaRPr>
          </a:p>
          <a:p>
            <a:pPr marL="0" indent="0" algn="just">
              <a:lnSpc>
                <a:spcPct val="100000"/>
              </a:lnSpc>
              <a:spcBef>
                <a:spcPts val="850"/>
              </a:spcBef>
              <a:spcAft>
                <a:spcPts val="140"/>
              </a:spcAft>
              <a:buNone/>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300" b="1" i="1" dirty="0">
                <a:solidFill>
                  <a:srgbClr val="000000"/>
                </a:solidFill>
                <a:effectLst/>
                <a:latin typeface="+mj-lt"/>
                <a:ea typeface="Calibri" panose="020F0502020204030204" pitchFamily="34" charset="0"/>
                <a:cs typeface="Times New Roman" panose="02020603050405020304" pitchFamily="18" charset="0"/>
              </a:rPr>
              <a:t> </a:t>
            </a:r>
            <a:r>
              <a:rPr lang="it-IT" sz="1300" b="0" i="0" dirty="0">
                <a:solidFill>
                  <a:srgbClr val="000000"/>
                </a:solidFill>
                <a:effectLst/>
                <a:latin typeface="+mj-lt"/>
                <a:ea typeface="Calibri" panose="020F0502020204030204" pitchFamily="34" charset="0"/>
              </a:rPr>
              <a:t>Dal 2022 sono modificate anche le detrazioni previste a favore dei titolari di:</a:t>
            </a:r>
            <a:endParaRPr lang="it-IT" sz="1300" b="1" i="1" dirty="0">
              <a:solidFill>
                <a:srgbClr val="000000"/>
              </a:solidFill>
              <a:effectLst/>
              <a:latin typeface="+mj-lt"/>
              <a:ea typeface="Calibri" panose="020F0502020204030204" pitchFamily="34" charset="0"/>
            </a:endParaRPr>
          </a:p>
          <a:p>
            <a:pPr algn="just">
              <a:lnSpc>
                <a:spcPct val="100000"/>
              </a:lnSpc>
              <a:spcBef>
                <a:spcPts val="200"/>
              </a:spcBef>
              <a:spcAft>
                <a:spcPts val="600"/>
              </a:spcAft>
            </a:pPr>
            <a:r>
              <a:rPr lang="it-IT" sz="1300" dirty="0">
                <a:solidFill>
                  <a:srgbClr val="000000"/>
                </a:solidFill>
                <a:effectLst/>
                <a:latin typeface="+mj-lt"/>
                <a:ea typeface="Calibri" panose="020F0502020204030204" pitchFamily="34" charset="0"/>
                <a:cs typeface="Calibri" panose="020F0502020204030204" pitchFamily="34" charset="0"/>
              </a:rPr>
              <a:t>redditi assimilati a quelli di lavoro dipendente;</a:t>
            </a:r>
            <a:endParaRPr lang="it-IT" sz="1300" dirty="0">
              <a:solidFill>
                <a:srgbClr val="000000"/>
              </a:solidFill>
              <a:latin typeface="+mj-lt"/>
              <a:ea typeface="Calibri" panose="020F0502020204030204" pitchFamily="34" charset="0"/>
            </a:endParaRPr>
          </a:p>
          <a:p>
            <a:pPr algn="just">
              <a:lnSpc>
                <a:spcPct val="100000"/>
              </a:lnSpc>
              <a:spcBef>
                <a:spcPts val="200"/>
              </a:spcBef>
              <a:spcAft>
                <a:spcPts val="600"/>
              </a:spcAft>
            </a:pPr>
            <a:r>
              <a:rPr lang="it-IT" sz="1300" dirty="0">
                <a:effectLst/>
                <a:latin typeface="+mj-lt"/>
                <a:ea typeface="Calibri" panose="020F0502020204030204" pitchFamily="34" charset="0"/>
                <a:cs typeface="Times New Roman" panose="02020603050405020304" pitchFamily="18" charset="0"/>
              </a:rPr>
              <a:t>redditi da lavoro autonomo, da imprese minori, d'impresa / lavoro autonomo occasionale</a:t>
            </a:r>
            <a:endParaRPr lang="it-IT" sz="1300" b="1" i="1" dirty="0">
              <a:solidFill>
                <a:srgbClr val="000000"/>
              </a:solidFill>
              <a:effectLst/>
              <a:latin typeface="+mj-lt"/>
              <a:ea typeface="Calibri" panose="020F0502020204030204" pitchFamily="34" charset="0"/>
            </a:endParaRPr>
          </a:p>
        </p:txBody>
      </p:sp>
      <p:sp>
        <p:nvSpPr>
          <p:cNvPr id="5" name="Titolo 1">
            <a:extLst>
              <a:ext uri="{FF2B5EF4-FFF2-40B4-BE49-F238E27FC236}">
                <a16:creationId xmlns:a16="http://schemas.microsoft.com/office/drawing/2014/main" id="{DB7029D7-56C0-4686-AB1A-8D93831B3C86}"/>
              </a:ext>
            </a:extLst>
          </p:cNvPr>
          <p:cNvSpPr txBox="1">
            <a:spLocks/>
          </p:cNvSpPr>
          <p:nvPr/>
        </p:nvSpPr>
        <p:spPr>
          <a:xfrm>
            <a:off x="1066800" y="747369"/>
            <a:ext cx="10058400" cy="1371600"/>
          </a:xfrm>
          <a:prstGeom prst="rect">
            <a:avLst/>
          </a:prstGeom>
        </p:spPr>
        <p:txBody>
          <a:bodyPr>
            <a:norm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r>
              <a:rPr lang="it-IT" sz="2800" b="1" dirty="0">
                <a:ea typeface="Calibri" panose="020F0502020204030204" pitchFamily="34" charset="0"/>
                <a:cs typeface="Times New Roman" panose="02020603050405020304" pitchFamily="18" charset="0"/>
              </a:rPr>
              <a:t>LEGGE DI BILANCIO 2022:</a:t>
            </a:r>
            <a:br>
              <a:rPr lang="it-IT" sz="2800" b="1" dirty="0">
                <a:ea typeface="Calibri" panose="020F0502020204030204" pitchFamily="34" charset="0"/>
                <a:cs typeface="Times New Roman" panose="02020603050405020304" pitchFamily="18" charset="0"/>
              </a:rPr>
            </a:br>
            <a:r>
              <a:rPr lang="it-IT" sz="2800" b="1" dirty="0">
                <a:ea typeface="Calibri" panose="020F0502020204030204" pitchFamily="34" charset="0"/>
                <a:cs typeface="Times New Roman" panose="02020603050405020304" pitchFamily="18" charset="0"/>
              </a:rPr>
              <a:t>LE PRINCIPALI NOVITA’ FISCALI</a:t>
            </a:r>
            <a:endParaRPr lang="it-IT" sz="2800" dirty="0"/>
          </a:p>
        </p:txBody>
      </p:sp>
      <p:graphicFrame>
        <p:nvGraphicFramePr>
          <p:cNvPr id="14" name="Tabella 13">
            <a:extLst>
              <a:ext uri="{FF2B5EF4-FFF2-40B4-BE49-F238E27FC236}">
                <a16:creationId xmlns:a16="http://schemas.microsoft.com/office/drawing/2014/main" id="{F316BB7F-F436-4173-B883-8D7D50C8C1A5}"/>
              </a:ext>
            </a:extLst>
          </p:cNvPr>
          <p:cNvGraphicFramePr>
            <a:graphicFrameLocks noGrp="1"/>
          </p:cNvGraphicFramePr>
          <p:nvPr>
            <p:extLst>
              <p:ext uri="{D42A27DB-BD31-4B8C-83A1-F6EECF244321}">
                <p14:modId xmlns:p14="http://schemas.microsoft.com/office/powerpoint/2010/main" val="2425470581"/>
              </p:ext>
            </p:extLst>
          </p:nvPr>
        </p:nvGraphicFramePr>
        <p:xfrm>
          <a:off x="2564130" y="3043078"/>
          <a:ext cx="6797040" cy="2370456"/>
        </p:xfrm>
        <a:graphic>
          <a:graphicData uri="http://schemas.openxmlformats.org/drawingml/2006/table">
            <a:tbl>
              <a:tblPr firstRow="1" firstCol="1" bandRow="1"/>
              <a:tblGrid>
                <a:gridCol w="1260475">
                  <a:extLst>
                    <a:ext uri="{9D8B030D-6E8A-4147-A177-3AD203B41FA5}">
                      <a16:colId xmlns:a16="http://schemas.microsoft.com/office/drawing/2014/main" val="1554509409"/>
                    </a:ext>
                  </a:extLst>
                </a:gridCol>
                <a:gridCol w="1800225">
                  <a:extLst>
                    <a:ext uri="{9D8B030D-6E8A-4147-A177-3AD203B41FA5}">
                      <a16:colId xmlns:a16="http://schemas.microsoft.com/office/drawing/2014/main" val="2080931852"/>
                    </a:ext>
                  </a:extLst>
                </a:gridCol>
                <a:gridCol w="1868170">
                  <a:extLst>
                    <a:ext uri="{9D8B030D-6E8A-4147-A177-3AD203B41FA5}">
                      <a16:colId xmlns:a16="http://schemas.microsoft.com/office/drawing/2014/main" val="107566310"/>
                    </a:ext>
                  </a:extLst>
                </a:gridCol>
                <a:gridCol w="1868170">
                  <a:extLst>
                    <a:ext uri="{9D8B030D-6E8A-4147-A177-3AD203B41FA5}">
                      <a16:colId xmlns:a16="http://schemas.microsoft.com/office/drawing/2014/main" val="3821367353"/>
                    </a:ext>
                  </a:extLst>
                </a:gridCol>
              </a:tblGrid>
              <a:tr h="0">
                <a:tc gridSpan="4">
                  <a:txBody>
                    <a:bodyPr/>
                    <a:lstStyle/>
                    <a:p>
                      <a:pPr algn="ctr">
                        <a:lnSpc>
                          <a:spcPct val="107000"/>
                        </a:lnSpc>
                        <a:spcBef>
                          <a:spcPts val="85"/>
                        </a:spcBef>
                        <a:spcAft>
                          <a:spcPts val="85"/>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b="1">
                          <a:effectLst/>
                          <a:latin typeface="Arial" panose="020B0604020202020204" pitchFamily="34" charset="0"/>
                          <a:ea typeface="Calibri" panose="020F0502020204030204" pitchFamily="34" charset="0"/>
                          <a:cs typeface="Times New Roman" panose="02020603050405020304" pitchFamily="18" charset="0"/>
                        </a:rPr>
                        <a:t>Detrazioni redditi assimilati lavoro dipendente / altri redditi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7F9"/>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4187043347"/>
                  </a:ext>
                </a:extLst>
              </a:tr>
              <a:tr h="0">
                <a:tc gridSpan="2">
                  <a:txBody>
                    <a:bodyPr/>
                    <a:lstStyle/>
                    <a:p>
                      <a:pPr algn="ctr">
                        <a:lnSpc>
                          <a:spcPct val="120000"/>
                        </a:lnSpc>
                        <a:spcBef>
                          <a:spcPts val="300"/>
                        </a:spcBef>
                        <a:spcAft>
                          <a:spcPts val="300"/>
                        </a:spcAft>
                      </a:pPr>
                      <a:r>
                        <a:rPr lang="it-IT"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Fino al 2021</a:t>
                      </a:r>
                      <a:endParaRPr lang="it-IT"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7F9"/>
                    </a:solidFill>
                  </a:tcPr>
                </a:tc>
                <a:tc hMerge="1">
                  <a:txBody>
                    <a:bodyPr/>
                    <a:lstStyle/>
                    <a:p>
                      <a:endParaRPr lang="it-IT"/>
                    </a:p>
                  </a:txBody>
                  <a:tcPr/>
                </a:tc>
                <a:tc gridSpan="2">
                  <a:txBody>
                    <a:bodyPr/>
                    <a:lstStyle/>
                    <a:p>
                      <a:pPr algn="ctr">
                        <a:lnSpc>
                          <a:spcPct val="120000"/>
                        </a:lnSpc>
                        <a:spcBef>
                          <a:spcPts val="300"/>
                        </a:spcBef>
                        <a:spcAft>
                          <a:spcPts val="300"/>
                        </a:spcAft>
                      </a:pPr>
                      <a:r>
                        <a:rPr lang="it-IT"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Dal 2022</a:t>
                      </a:r>
                      <a:endParaRPr lang="it-IT"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7F9"/>
                    </a:solidFill>
                  </a:tcPr>
                </a:tc>
                <a:tc hMerge="1">
                  <a:txBody>
                    <a:bodyPr/>
                    <a:lstStyle/>
                    <a:p>
                      <a:endParaRPr lang="it-IT"/>
                    </a:p>
                  </a:txBody>
                  <a:tcPr/>
                </a:tc>
                <a:extLst>
                  <a:ext uri="{0D108BD9-81ED-4DB2-BD59-A6C34878D82A}">
                    <a16:rowId xmlns:a16="http://schemas.microsoft.com/office/drawing/2014/main" val="263400209"/>
                  </a:ext>
                </a:extLst>
              </a:tr>
              <a:tr h="0">
                <a:tc>
                  <a:txBody>
                    <a:bodyPr/>
                    <a:lstStyle/>
                    <a:p>
                      <a:pPr algn="ctr">
                        <a:lnSpc>
                          <a:spcPct val="120000"/>
                        </a:lnSpc>
                        <a:spcBef>
                          <a:spcPts val="300"/>
                        </a:spcBef>
                        <a:spcAft>
                          <a:spcPts val="300"/>
                        </a:spcAft>
                      </a:pPr>
                      <a:r>
                        <a:rPr lang="it-IT"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Reddito </a:t>
                      </a:r>
                      <a:endParaRPr lang="it-IT"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7F9"/>
                    </a:solidFill>
                  </a:tcPr>
                </a:tc>
                <a:tc>
                  <a:txBody>
                    <a:bodyPr/>
                    <a:lstStyle/>
                    <a:p>
                      <a:pPr algn="ctr">
                        <a:lnSpc>
                          <a:spcPct val="120000"/>
                        </a:lnSpc>
                        <a:spcBef>
                          <a:spcPts val="300"/>
                        </a:spcBef>
                        <a:spcAft>
                          <a:spcPts val="300"/>
                        </a:spcAft>
                      </a:pPr>
                      <a:r>
                        <a:rPr lang="it-IT"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Detrazione</a:t>
                      </a:r>
                      <a:endParaRPr lang="it-IT"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7F9"/>
                    </a:solidFill>
                  </a:tcPr>
                </a:tc>
                <a:tc>
                  <a:txBody>
                    <a:bodyPr/>
                    <a:lstStyle/>
                    <a:p>
                      <a:pPr algn="ctr">
                        <a:lnSpc>
                          <a:spcPct val="120000"/>
                        </a:lnSpc>
                        <a:spcBef>
                          <a:spcPts val="300"/>
                        </a:spcBef>
                        <a:spcAft>
                          <a:spcPts val="300"/>
                        </a:spcAft>
                      </a:pPr>
                      <a:r>
                        <a:rPr lang="it-IT"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Reddito </a:t>
                      </a:r>
                      <a:endParaRPr lang="it-IT"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7F9"/>
                    </a:solidFill>
                  </a:tcPr>
                </a:tc>
                <a:tc>
                  <a:txBody>
                    <a:bodyPr/>
                    <a:lstStyle/>
                    <a:p>
                      <a:pPr algn="ctr">
                        <a:lnSpc>
                          <a:spcPct val="120000"/>
                        </a:lnSpc>
                        <a:spcBef>
                          <a:spcPts val="300"/>
                        </a:spcBef>
                        <a:spcAft>
                          <a:spcPts val="300"/>
                        </a:spcAft>
                      </a:pPr>
                      <a:r>
                        <a:rPr lang="it-IT"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Detrazione</a:t>
                      </a:r>
                      <a:endParaRPr lang="it-IT"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7F9"/>
                    </a:solidFill>
                  </a:tcPr>
                </a:tc>
                <a:extLst>
                  <a:ext uri="{0D108BD9-81ED-4DB2-BD59-A6C34878D82A}">
                    <a16:rowId xmlns:a16="http://schemas.microsoft.com/office/drawing/2014/main" val="1070186309"/>
                  </a:ext>
                </a:extLst>
              </a:tr>
              <a:tr h="38100">
                <a:tc>
                  <a:txBody>
                    <a:bodyPr/>
                    <a:lstStyle/>
                    <a:p>
                      <a:pPr marL="342900" lvl="0" indent="-342900" algn="just">
                        <a:lnSpc>
                          <a:spcPct val="120000"/>
                        </a:lnSpc>
                        <a:spcBef>
                          <a:spcPts val="200"/>
                        </a:spcBef>
                        <a:spcAft>
                          <a:spcPts val="600"/>
                        </a:spcAft>
                        <a:buFont typeface="Symbol" panose="05050102010706020507" pitchFamily="18" charset="2"/>
                        <a:buChar char=""/>
                      </a:pPr>
                      <a:r>
                        <a:rPr lang="it-IT"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non superiore € 4.800</a:t>
                      </a:r>
                      <a:endParaRPr lang="it-IT"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4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Calibri" panose="020F0502020204030204" pitchFamily="34" charset="0"/>
                          <a:cs typeface="Times New Roman" panose="02020603050405020304" pitchFamily="18" charset="0"/>
                        </a:rPr>
                        <a:t>€ 1.104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20000"/>
                        </a:lnSpc>
                        <a:spcBef>
                          <a:spcPts val="200"/>
                        </a:spcBef>
                        <a:spcAft>
                          <a:spcPts val="600"/>
                        </a:spcAft>
                        <a:buFont typeface="Symbol" panose="05050102010706020507" pitchFamily="18" charset="2"/>
                        <a:buChar char=""/>
                      </a:pPr>
                      <a:r>
                        <a:rPr lang="it-IT"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non superiore € 5.500</a:t>
                      </a:r>
                      <a:endParaRPr lang="it-IT"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4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Calibri" panose="020F0502020204030204" pitchFamily="34" charset="0"/>
                          <a:cs typeface="Times New Roman" panose="02020603050405020304" pitchFamily="18" charset="0"/>
                        </a:rPr>
                        <a:t>€ 1.265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4905830"/>
                  </a:ext>
                </a:extLst>
              </a:tr>
              <a:tr h="38100">
                <a:tc rowSpan="2">
                  <a:txBody>
                    <a:bodyPr/>
                    <a:lstStyle/>
                    <a:p>
                      <a:pPr marL="342900" lvl="0" indent="-342900" algn="just">
                        <a:lnSpc>
                          <a:spcPct val="120000"/>
                        </a:lnSpc>
                        <a:spcBef>
                          <a:spcPts val="200"/>
                        </a:spcBef>
                        <a:spcAft>
                          <a:spcPts val="600"/>
                        </a:spcAft>
                        <a:buFont typeface="Symbol" panose="05050102010706020507" pitchFamily="18" charset="2"/>
                        <a:buChar char=""/>
                      </a:pPr>
                      <a:r>
                        <a:rPr lang="it-IT"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superiore a € 4.800 ma non a € 55.000</a:t>
                      </a:r>
                      <a:endParaRPr lang="it-IT"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7000"/>
                        </a:lnSpc>
                        <a:spcAft>
                          <a:spcPts val="14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a:effectLst/>
                          <a:latin typeface="Arial" panose="020B0604020202020204" pitchFamily="34" charset="0"/>
                          <a:ea typeface="Calibri" panose="020F0502020204030204" pitchFamily="34" charset="0"/>
                          <a:cs typeface="Times New Roman" panose="02020603050405020304" pitchFamily="18" charset="0"/>
                        </a:rPr>
                        <a:t>€ 1.104 x [(55.000 - reddito complessivo) / (55.000 - 4.800)]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20000"/>
                        </a:lnSpc>
                        <a:spcBef>
                          <a:spcPts val="200"/>
                        </a:spcBef>
                        <a:spcAft>
                          <a:spcPts val="600"/>
                        </a:spcAft>
                        <a:buFont typeface="Symbol" panose="05050102010706020507" pitchFamily="18" charset="2"/>
                        <a:buChar char=""/>
                      </a:pPr>
                      <a:r>
                        <a:rPr lang="it-IT"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superiore a € 5.500 ma non a € 28.000</a:t>
                      </a:r>
                      <a:endParaRPr lang="it-IT"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4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spc="-5">
                          <a:effectLst/>
                          <a:latin typeface="Arial" panose="020B0604020202020204" pitchFamily="34" charset="0"/>
                          <a:ea typeface="Calibri" panose="020F0502020204030204" pitchFamily="34" charset="0"/>
                          <a:cs typeface="Times New Roman" panose="02020603050405020304" pitchFamily="18" charset="0"/>
                        </a:rPr>
                        <a:t>€ 500 + (1.265 - 500) x [(28.000 - reddito complessivo) / (28.000 - 5.500)]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0316356"/>
                  </a:ext>
                </a:extLst>
              </a:tr>
              <a:tr h="38100">
                <a:tc vMerge="1">
                  <a:txBody>
                    <a:bodyPr/>
                    <a:lstStyle/>
                    <a:p>
                      <a:endParaRPr lang="it-IT"/>
                    </a:p>
                  </a:txBody>
                  <a:tcPr/>
                </a:tc>
                <a:tc vMerge="1">
                  <a:txBody>
                    <a:bodyPr/>
                    <a:lstStyle/>
                    <a:p>
                      <a:endParaRPr lang="it-IT"/>
                    </a:p>
                  </a:txBody>
                  <a:tcPr/>
                </a:tc>
                <a:tc>
                  <a:txBody>
                    <a:bodyPr/>
                    <a:lstStyle/>
                    <a:p>
                      <a:pPr marL="342900" lvl="0" indent="-342900" algn="just">
                        <a:lnSpc>
                          <a:spcPct val="120000"/>
                        </a:lnSpc>
                        <a:spcBef>
                          <a:spcPts val="200"/>
                        </a:spcBef>
                        <a:spcAft>
                          <a:spcPts val="600"/>
                        </a:spcAft>
                        <a:buFont typeface="Symbol" panose="05050102010706020507" pitchFamily="18" charset="2"/>
                        <a:buChar char=""/>
                      </a:pPr>
                      <a:r>
                        <a:rPr lang="it-IT"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oltre</a:t>
                      </a:r>
                      <a:r>
                        <a:rPr lang="it-IT" sz="1100">
                          <a:solidFill>
                            <a:srgbClr val="FF00FF"/>
                          </a:solidFill>
                          <a:effectLst/>
                          <a:latin typeface="Arial" panose="020B0604020202020204" pitchFamily="34" charset="0"/>
                          <a:ea typeface="Calibri" panose="020F0502020204030204" pitchFamily="34" charset="0"/>
                          <a:cs typeface="Times New Roman" panose="02020603050405020304" pitchFamily="18" charset="0"/>
                        </a:rPr>
                        <a:t> </a:t>
                      </a:r>
                      <a:r>
                        <a:rPr lang="it-IT"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€ 28.000 ma non a € 50.000</a:t>
                      </a:r>
                      <a:endParaRPr lang="it-IT"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40"/>
                        </a:spcAft>
                        <a:tabLst>
                          <a:tab pos="179705" algn="l"/>
                          <a:tab pos="539750" algn="l"/>
                          <a:tab pos="899795" algn="l"/>
                          <a:tab pos="1259840" algn="l"/>
                          <a:tab pos="1619885" algn="l"/>
                          <a:tab pos="1979930" algn="l"/>
                          <a:tab pos="2339975" algn="l"/>
                          <a:tab pos="2700020" algn="l"/>
                          <a:tab pos="2879725" algn="l"/>
                          <a:tab pos="3060065" algn="l"/>
                          <a:tab pos="3239770" algn="l"/>
                          <a:tab pos="3420110" algn="l"/>
                          <a:tab pos="3599815" algn="l"/>
                          <a:tab pos="3780155" algn="l"/>
                          <a:tab pos="3959860" algn="l"/>
                          <a:tab pos="4140200" algn="l"/>
                          <a:tab pos="4319905" algn="l"/>
                          <a:tab pos="4500245" algn="l"/>
                          <a:tab pos="4679950" algn="l"/>
                          <a:tab pos="4860290" algn="l"/>
                          <a:tab pos="5039995" algn="l"/>
                          <a:tab pos="5219700" algn="l"/>
                          <a:tab pos="5400040" algn="l"/>
                          <a:tab pos="5579745" algn="l"/>
                          <a:tab pos="5760085" algn="l"/>
                          <a:tab pos="5939790" algn="l"/>
                        </a:tabLst>
                      </a:pPr>
                      <a:r>
                        <a:rPr lang="it-IT" sz="1100" dirty="0">
                          <a:effectLst/>
                          <a:latin typeface="Arial" panose="020B0604020202020204" pitchFamily="34" charset="0"/>
                          <a:ea typeface="Calibri" panose="020F0502020204030204" pitchFamily="34" charset="0"/>
                          <a:cs typeface="Times New Roman" panose="02020603050405020304" pitchFamily="18" charset="0"/>
                        </a:rPr>
                        <a:t>€ 500 x [(50.000 - reddito complessivo) / (50.000 - 28.000)]</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9999437"/>
                  </a:ext>
                </a:extLst>
              </a:tr>
            </a:tbl>
          </a:graphicData>
        </a:graphic>
      </p:graphicFrame>
      <p:graphicFrame>
        <p:nvGraphicFramePr>
          <p:cNvPr id="15" name="Tabella 14">
            <a:extLst>
              <a:ext uri="{FF2B5EF4-FFF2-40B4-BE49-F238E27FC236}">
                <a16:creationId xmlns:a16="http://schemas.microsoft.com/office/drawing/2014/main" id="{8D65605B-D095-465F-8DA9-BFA181946150}"/>
              </a:ext>
            </a:extLst>
          </p:cNvPr>
          <p:cNvGraphicFramePr>
            <a:graphicFrameLocks noGrp="1"/>
          </p:cNvGraphicFramePr>
          <p:nvPr>
            <p:extLst>
              <p:ext uri="{D42A27DB-BD31-4B8C-83A1-F6EECF244321}">
                <p14:modId xmlns:p14="http://schemas.microsoft.com/office/powerpoint/2010/main" val="98728540"/>
              </p:ext>
            </p:extLst>
          </p:nvPr>
        </p:nvGraphicFramePr>
        <p:xfrm>
          <a:off x="2909887" y="5467318"/>
          <a:ext cx="6143625" cy="664909"/>
        </p:xfrm>
        <a:graphic>
          <a:graphicData uri="http://schemas.openxmlformats.org/drawingml/2006/table">
            <a:tbl>
              <a:tblPr firstRow="1" firstCol="1" bandRow="1">
                <a:tableStyleId>{5C22544A-7EE6-4342-B048-85BDC9FD1C3A}</a:tableStyleId>
              </a:tblPr>
              <a:tblGrid>
                <a:gridCol w="361913">
                  <a:extLst>
                    <a:ext uri="{9D8B030D-6E8A-4147-A177-3AD203B41FA5}">
                      <a16:colId xmlns:a16="http://schemas.microsoft.com/office/drawing/2014/main" val="3439703698"/>
                    </a:ext>
                  </a:extLst>
                </a:gridCol>
                <a:gridCol w="5781712">
                  <a:extLst>
                    <a:ext uri="{9D8B030D-6E8A-4147-A177-3AD203B41FA5}">
                      <a16:colId xmlns:a16="http://schemas.microsoft.com/office/drawing/2014/main" val="187787774"/>
                    </a:ext>
                  </a:extLst>
                </a:gridCol>
              </a:tblGrid>
              <a:tr h="400685">
                <a:tc>
                  <a:txBody>
                    <a:bodyPr/>
                    <a:lstStyle/>
                    <a:p>
                      <a:pPr>
                        <a:lnSpc>
                          <a:spcPct val="107000"/>
                        </a:lnSpc>
                        <a:spcAft>
                          <a:spcPts val="800"/>
                        </a:spcAft>
                      </a:pPr>
                      <a:endParaRPr lang="it-IT" sz="11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just">
                        <a:lnSpc>
                          <a:spcPct val="120000"/>
                        </a:lnSpc>
                        <a:spcAft>
                          <a:spcPts val="600"/>
                        </a:spcAft>
                      </a:pPr>
                      <a:r>
                        <a:rPr lang="it-IT" sz="1100" dirty="0">
                          <a:effectLst/>
                        </a:rPr>
                        <a:t>Dal 2022 la detrazione è aumentata di € 50 se il reddito complessivo è superiore a € 11.000 ma non a € 17.000.</a:t>
                      </a:r>
                    </a:p>
                    <a:p>
                      <a:pPr algn="just">
                        <a:lnSpc>
                          <a:spcPct val="120000"/>
                        </a:lnSpc>
                        <a:spcAft>
                          <a:spcPts val="600"/>
                        </a:spcAft>
                      </a:pPr>
                      <a:r>
                        <a:rPr lang="it-IT" sz="1100" dirty="0">
                          <a:effectLst/>
                        </a:rPr>
                        <a:t>Si ritiene che trattasi di un importo che si aggiunge alla detrazione effettiva.</a:t>
                      </a:r>
                      <a:endParaRPr lang="it-IT"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815753100"/>
                  </a:ext>
                </a:extLst>
              </a:tr>
            </a:tbl>
          </a:graphicData>
        </a:graphic>
      </p:graphicFrame>
      <p:pic>
        <p:nvPicPr>
          <p:cNvPr id="4097" name="Immagine 3" descr="Simbolo_NB">
            <a:extLst>
              <a:ext uri="{FF2B5EF4-FFF2-40B4-BE49-F238E27FC236}">
                <a16:creationId xmlns:a16="http://schemas.microsoft.com/office/drawing/2014/main" id="{77E9E345-C32E-47CB-89E8-44E8DA30CB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9888" y="5467350"/>
            <a:ext cx="304800" cy="352425"/>
          </a:xfrm>
          <a:prstGeom prst="rect">
            <a:avLst/>
          </a:prstGeom>
          <a:noFill/>
          <a:extLst>
            <a:ext uri="{909E8E84-426E-40DD-AFC4-6F175D3DCCD1}">
              <a14:hiddenFill xmlns:a14="http://schemas.microsoft.com/office/drawing/2010/main">
                <a:solidFill>
                  <a:srgbClr val="FFFFFF"/>
                </a:solidFill>
              </a14:hiddenFill>
            </a:ext>
          </a:extLst>
        </p:spPr>
      </p:pic>
      <p:sp>
        <p:nvSpPr>
          <p:cNvPr id="8" name="Sottotitolo 2">
            <a:extLst>
              <a:ext uri="{FF2B5EF4-FFF2-40B4-BE49-F238E27FC236}">
                <a16:creationId xmlns:a16="http://schemas.microsoft.com/office/drawing/2014/main" id="{785D5589-36C3-416B-B156-7F14E4193CF1}"/>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6</a:t>
            </a:fld>
            <a:endParaRPr lang="it" i="1" dirty="0"/>
          </a:p>
        </p:txBody>
      </p:sp>
    </p:spTree>
    <p:extLst>
      <p:ext uri="{BB962C8B-B14F-4D97-AF65-F5344CB8AC3E}">
        <p14:creationId xmlns:p14="http://schemas.microsoft.com/office/powerpoint/2010/main" val="3259319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721B26-5EA1-40F6-9185-67C4D66B0511}"/>
              </a:ext>
            </a:extLst>
          </p:cNvPr>
          <p:cNvSpPr>
            <a:spLocks noGrp="1"/>
          </p:cNvSpPr>
          <p:nvPr>
            <p:ph type="title"/>
          </p:nvPr>
        </p:nvSpPr>
        <p:spPr>
          <a:xfrm>
            <a:off x="1066800" y="995019"/>
            <a:ext cx="10058400" cy="1371600"/>
          </a:xfrm>
        </p:spPr>
        <p:txBody>
          <a:bodyPr>
            <a:normAutofit fontScale="90000"/>
          </a:bodyPr>
          <a:lstStyle/>
          <a:p>
            <a:r>
              <a:rPr lang="it-IT" sz="3100" b="1" cap="all" dirty="0">
                <a:effectLst/>
                <a:latin typeface="Arial Grassetto" panose="020B0704020202020204" pitchFamily="34" charset="0"/>
                <a:ea typeface="Times New Roman" panose="02020603050405020304" pitchFamily="18" charset="0"/>
                <a:cs typeface="Arial" panose="020B0604020202020204" pitchFamily="34" charset="0"/>
              </a:rPr>
              <a:t>Differimento maggiorazione addizionali regionali / comunali IRPEF (ART. 1 COMMI DA 5 A 7)</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br>
              <a:rPr lang="it-IT" sz="4000" dirty="0"/>
            </a:br>
            <a:endParaRPr lang="it-IT" dirty="0"/>
          </a:p>
        </p:txBody>
      </p:sp>
      <p:sp>
        <p:nvSpPr>
          <p:cNvPr id="5" name="Segnaposto contenuto 2">
            <a:extLst>
              <a:ext uri="{FF2B5EF4-FFF2-40B4-BE49-F238E27FC236}">
                <a16:creationId xmlns:a16="http://schemas.microsoft.com/office/drawing/2014/main" id="{9CF1840D-F305-46FA-B345-FEBEC0897F5B}"/>
              </a:ext>
            </a:extLst>
          </p:cNvPr>
          <p:cNvSpPr txBox="1">
            <a:spLocks/>
          </p:cNvSpPr>
          <p:nvPr/>
        </p:nvSpPr>
        <p:spPr>
          <a:xfrm>
            <a:off x="1057275" y="2324101"/>
            <a:ext cx="10058400" cy="2780918"/>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20000"/>
              </a:lnSpc>
              <a:spcBef>
                <a:spcPts val="140"/>
              </a:spcBef>
              <a:spcAft>
                <a:spcPts val="600"/>
              </a:spcAft>
              <a:buNone/>
            </a:pPr>
            <a:r>
              <a:rPr lang="it-IT" sz="1300" dirty="0">
                <a:solidFill>
                  <a:srgbClr val="000000"/>
                </a:solidFill>
                <a:effectLst/>
                <a:latin typeface="+mj-lt"/>
                <a:ea typeface="Calibri" panose="020F0502020204030204" pitchFamily="34" charset="0"/>
              </a:rPr>
              <a:t>Al fine di garantire la coerenza della disciplina dell’addizionale regionale / comunale con la nuova articolazione degli scaglioni IRPEF, è differito:</a:t>
            </a:r>
          </a:p>
          <a:p>
            <a:pPr marL="342900" lvl="0" indent="-342900" algn="just">
              <a:lnSpc>
                <a:spcPct val="120000"/>
              </a:lnSpc>
              <a:spcBef>
                <a:spcPts val="100"/>
              </a:spcBef>
              <a:spcAft>
                <a:spcPts val="100"/>
              </a:spcAft>
              <a:buFont typeface="Symbol" panose="05050102010706020507" pitchFamily="18" charset="2"/>
              <a:buChar char=""/>
            </a:pPr>
            <a:r>
              <a:rPr lang="it-IT" sz="1300" dirty="0">
                <a:solidFill>
                  <a:srgbClr val="000000"/>
                </a:solidFill>
                <a:effectLst/>
                <a:latin typeface="+mj-lt"/>
                <a:ea typeface="Calibri" panose="020F0502020204030204" pitchFamily="34" charset="0"/>
              </a:rPr>
              <a:t>al </a:t>
            </a:r>
            <a:r>
              <a:rPr lang="it-IT" sz="1300" b="1" dirty="0">
                <a:solidFill>
                  <a:srgbClr val="000000"/>
                </a:solidFill>
                <a:effectLst/>
                <a:latin typeface="+mj-lt"/>
                <a:ea typeface="Calibri" panose="020F0502020204030204" pitchFamily="34" charset="0"/>
              </a:rPr>
              <a:t>31.3.2022 </a:t>
            </a:r>
            <a:r>
              <a:rPr lang="it-IT" sz="1300" dirty="0">
                <a:solidFill>
                  <a:srgbClr val="000000"/>
                </a:solidFill>
                <a:effectLst/>
                <a:latin typeface="+mj-lt"/>
                <a:ea typeface="Calibri" panose="020F0502020204030204" pitchFamily="34" charset="0"/>
              </a:rPr>
              <a:t>il termine entro il quale le Regioni possono</a:t>
            </a:r>
            <a:r>
              <a:rPr lang="it-IT" sz="1300" b="1" dirty="0">
                <a:solidFill>
                  <a:srgbClr val="000000"/>
                </a:solidFill>
                <a:effectLst/>
                <a:latin typeface="+mj-lt"/>
                <a:ea typeface="Calibri" panose="020F0502020204030204" pitchFamily="34" charset="0"/>
              </a:rPr>
              <a:t> maggiorare l'addizionale regionale IRPEF 2022</a:t>
            </a:r>
            <a:r>
              <a:rPr lang="it-IT" sz="1300" dirty="0">
                <a:solidFill>
                  <a:srgbClr val="000000"/>
                </a:solidFill>
                <a:effectLst/>
                <a:latin typeface="+mj-lt"/>
                <a:ea typeface="Calibri" panose="020F0502020204030204" pitchFamily="34" charset="0"/>
              </a:rPr>
              <a:t> (si rammenta che l</a:t>
            </a:r>
            <a:r>
              <a:rPr lang="it-IT" sz="1300" dirty="0">
                <a:solidFill>
                  <a:srgbClr val="000000"/>
                </a:solidFill>
                <a:effectLst/>
                <a:latin typeface="+mj-lt"/>
                <a:ea typeface="Calibri" panose="020F0502020204030204" pitchFamily="34" charset="0"/>
                <a:cs typeface="Arial" panose="020B0604020202020204" pitchFamily="34" charset="0"/>
              </a:rPr>
              <a:t>’</a:t>
            </a:r>
            <a:r>
              <a:rPr lang="it-IT" sz="1300" dirty="0">
                <a:solidFill>
                  <a:srgbClr val="000000"/>
                </a:solidFill>
                <a:effectLst/>
                <a:latin typeface="+mj-lt"/>
                <a:ea typeface="Calibri" panose="020F0502020204030204" pitchFamily="34" charset="0"/>
              </a:rPr>
              <a:t>aliquota di compartecipazione dell</a:t>
            </a:r>
            <a:r>
              <a:rPr lang="it-IT" sz="1300" dirty="0">
                <a:solidFill>
                  <a:srgbClr val="000000"/>
                </a:solidFill>
                <a:effectLst/>
                <a:latin typeface="+mj-lt"/>
                <a:ea typeface="Calibri" panose="020F0502020204030204" pitchFamily="34" charset="0"/>
                <a:cs typeface="Arial" panose="020B0604020202020204" pitchFamily="34" charset="0"/>
              </a:rPr>
              <a:t>’</a:t>
            </a:r>
            <a:r>
              <a:rPr lang="it-IT" sz="1300" dirty="0">
                <a:solidFill>
                  <a:srgbClr val="000000"/>
                </a:solidFill>
                <a:effectLst/>
                <a:latin typeface="+mj-lt"/>
                <a:ea typeface="Calibri" panose="020F0502020204030204" pitchFamily="34" charset="0"/>
              </a:rPr>
              <a:t>addizionale regionale IRPEF è fissata allo 0,9%; tuttavia ciascuna Regione, con proprio Provvedimento, può maggiorare tale aliquota fino all'1,4%); </a:t>
            </a:r>
          </a:p>
          <a:p>
            <a:pPr marL="342900" lvl="0" indent="-342900" algn="just">
              <a:lnSpc>
                <a:spcPct val="120000"/>
              </a:lnSpc>
              <a:spcBef>
                <a:spcPts val="100"/>
              </a:spcBef>
              <a:spcAft>
                <a:spcPts val="100"/>
              </a:spcAft>
              <a:buFont typeface="Symbol" panose="05050102010706020507" pitchFamily="18" charset="2"/>
              <a:buChar char=""/>
            </a:pPr>
            <a:r>
              <a:rPr lang="it-IT" sz="1300" dirty="0">
                <a:solidFill>
                  <a:srgbClr val="000000"/>
                </a:solidFill>
                <a:effectLst/>
                <a:latin typeface="+mj-lt"/>
                <a:ea typeface="Calibri" panose="020F0502020204030204" pitchFamily="34" charset="0"/>
              </a:rPr>
              <a:t>al </a:t>
            </a:r>
            <a:r>
              <a:rPr lang="it-IT" sz="1300" b="1" dirty="0">
                <a:solidFill>
                  <a:srgbClr val="000000"/>
                </a:solidFill>
                <a:effectLst/>
                <a:latin typeface="+mj-lt"/>
                <a:ea typeface="Calibri" panose="020F0502020204030204" pitchFamily="34" charset="0"/>
              </a:rPr>
              <a:t>31.3.2022 </a:t>
            </a:r>
            <a:r>
              <a:rPr lang="it-IT" sz="1300" dirty="0">
                <a:solidFill>
                  <a:srgbClr val="000000"/>
                </a:solidFill>
                <a:effectLst/>
                <a:latin typeface="+mj-lt"/>
                <a:ea typeface="Calibri" panose="020F0502020204030204" pitchFamily="34" charset="0"/>
              </a:rPr>
              <a:t>o, in caso di scadenza successiva, </a:t>
            </a:r>
            <a:r>
              <a:rPr lang="it-IT" sz="1300" b="1" dirty="0">
                <a:solidFill>
                  <a:srgbClr val="000000"/>
                </a:solidFill>
                <a:effectLst/>
                <a:latin typeface="+mj-lt"/>
                <a:ea typeface="Calibri" panose="020F0502020204030204" pitchFamily="34" charset="0"/>
              </a:rPr>
              <a:t>entro il termine di approvazione del bilancio di previsione</a:t>
            </a:r>
            <a:r>
              <a:rPr lang="it-IT" sz="1300" dirty="0">
                <a:solidFill>
                  <a:srgbClr val="000000"/>
                </a:solidFill>
                <a:effectLst/>
                <a:latin typeface="+mj-lt"/>
                <a:ea typeface="Calibri" panose="020F0502020204030204" pitchFamily="34" charset="0"/>
              </a:rPr>
              <a:t>, il termine entro il quale i Comuni </a:t>
            </a:r>
            <a:r>
              <a:rPr lang="it-IT" sz="1300" b="1" dirty="0">
                <a:solidFill>
                  <a:srgbClr val="000000"/>
                </a:solidFill>
                <a:effectLst/>
                <a:latin typeface="+mj-lt"/>
                <a:ea typeface="Calibri" panose="020F0502020204030204" pitchFamily="34" charset="0"/>
              </a:rPr>
              <a:t>modificano gli scaglioni e le aliquote dell'addizionale comunale IRPEF</a:t>
            </a:r>
            <a:r>
              <a:rPr lang="it-IT" sz="1300" dirty="0">
                <a:solidFill>
                  <a:srgbClr val="000000"/>
                </a:solidFill>
                <a:effectLst/>
                <a:latin typeface="+mj-lt"/>
                <a:ea typeface="Calibri" panose="020F0502020204030204" pitchFamily="34" charset="0"/>
              </a:rPr>
              <a:t> </a:t>
            </a:r>
            <a:r>
              <a:rPr lang="it-IT" sz="1300" b="1" dirty="0">
                <a:solidFill>
                  <a:srgbClr val="000000"/>
                </a:solidFill>
                <a:effectLst/>
                <a:latin typeface="+mj-lt"/>
                <a:ea typeface="Calibri" panose="020F0502020204030204" pitchFamily="34" charset="0"/>
              </a:rPr>
              <a:t>2022</a:t>
            </a:r>
            <a:r>
              <a:rPr lang="it-IT" sz="1300" dirty="0">
                <a:solidFill>
                  <a:srgbClr val="000000"/>
                </a:solidFill>
                <a:effectLst/>
                <a:latin typeface="+mj-lt"/>
                <a:ea typeface="Calibri" panose="020F0502020204030204" pitchFamily="34" charset="0"/>
              </a:rPr>
              <a:t>.</a:t>
            </a:r>
          </a:p>
        </p:txBody>
      </p:sp>
      <p:sp>
        <p:nvSpPr>
          <p:cNvPr id="6" name="Sottotitolo 2">
            <a:extLst>
              <a:ext uri="{FF2B5EF4-FFF2-40B4-BE49-F238E27FC236}">
                <a16:creationId xmlns:a16="http://schemas.microsoft.com/office/drawing/2014/main" id="{3046BA2B-86DD-497D-9017-0B760EEF7CDF}"/>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7</a:t>
            </a:fld>
            <a:endParaRPr lang="it" i="1" dirty="0"/>
          </a:p>
        </p:txBody>
      </p:sp>
    </p:spTree>
    <p:extLst>
      <p:ext uri="{BB962C8B-B14F-4D97-AF65-F5344CB8AC3E}">
        <p14:creationId xmlns:p14="http://schemas.microsoft.com/office/powerpoint/2010/main" val="3155627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id="{17770470-E0BA-44A1-A9FA-D7D7426CE413}"/>
              </a:ext>
            </a:extLst>
          </p:cNvPr>
          <p:cNvSpPr txBox="1">
            <a:spLocks/>
          </p:cNvSpPr>
          <p:nvPr/>
        </p:nvSpPr>
        <p:spPr>
          <a:xfrm>
            <a:off x="1057275" y="2324101"/>
            <a:ext cx="10058400" cy="2780918"/>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20000"/>
              </a:lnSpc>
              <a:spcBef>
                <a:spcPts val="140"/>
              </a:spcBef>
              <a:spcAft>
                <a:spcPts val="600"/>
              </a:spcAft>
              <a:buNone/>
            </a:pPr>
            <a:r>
              <a:rPr lang="it-IT" sz="1300" dirty="0">
                <a:solidFill>
                  <a:srgbClr val="000000"/>
                </a:solidFill>
                <a:effectLst/>
                <a:latin typeface="+mj-lt"/>
                <a:ea typeface="Calibri" panose="020F0502020204030204" pitchFamily="34" charset="0"/>
              </a:rPr>
              <a:t>A decorrere </a:t>
            </a:r>
            <a:r>
              <a:rPr lang="it-IT" sz="1300" b="1" dirty="0">
                <a:solidFill>
                  <a:srgbClr val="000000"/>
                </a:solidFill>
                <a:effectLst/>
                <a:latin typeface="+mj-lt"/>
                <a:ea typeface="Calibri" panose="020F0502020204030204" pitchFamily="34" charset="0"/>
              </a:rPr>
              <a:t>dal 2022 l’IRAP non è più dovuta dalle persone fisiche esercenti attività commerciali, nonché arti e professioni</a:t>
            </a:r>
            <a:r>
              <a:rPr lang="it-IT" sz="1300" dirty="0">
                <a:solidFill>
                  <a:srgbClr val="000000"/>
                </a:solidFill>
                <a:effectLst/>
                <a:latin typeface="+mj-lt"/>
                <a:ea typeface="Calibri" panose="020F0502020204030204" pitchFamily="34" charset="0"/>
              </a:rPr>
              <a:t> di cui alle lett. b) e c) del comma 1 dell’art. 3, </a:t>
            </a:r>
            <a:r>
              <a:rPr lang="it-IT" sz="1300" dirty="0" err="1">
                <a:solidFill>
                  <a:srgbClr val="000000"/>
                </a:solidFill>
                <a:effectLst/>
                <a:latin typeface="+mj-lt"/>
                <a:ea typeface="Calibri" panose="020F0502020204030204" pitchFamily="34" charset="0"/>
              </a:rPr>
              <a:t>D.Lgs.</a:t>
            </a:r>
            <a:r>
              <a:rPr lang="it-IT" sz="1300" dirty="0">
                <a:solidFill>
                  <a:srgbClr val="000000"/>
                </a:solidFill>
                <a:effectLst/>
                <a:latin typeface="+mj-lt"/>
                <a:ea typeface="Calibri" panose="020F0502020204030204" pitchFamily="34" charset="0"/>
              </a:rPr>
              <a:t> n. 446/97. Rimangono ancora assoggettate ad IRAP, a titolo esemplificativo:</a:t>
            </a:r>
          </a:p>
          <a:p>
            <a:pPr algn="just">
              <a:lnSpc>
                <a:spcPct val="120000"/>
              </a:lnSpc>
              <a:spcBef>
                <a:spcPts val="100"/>
              </a:spcBef>
              <a:spcAft>
                <a:spcPts val="100"/>
              </a:spcAft>
            </a:pPr>
            <a:r>
              <a:rPr lang="it-IT" sz="1300" dirty="0">
                <a:solidFill>
                  <a:srgbClr val="000000"/>
                </a:solidFill>
                <a:effectLst/>
                <a:latin typeface="+mj-lt"/>
                <a:ea typeface="Calibri" panose="020F0502020204030204" pitchFamily="34" charset="0"/>
              </a:rPr>
              <a:t>snc, sas, società di fatto, associazioni professionali / società tra professionisti;</a:t>
            </a:r>
          </a:p>
          <a:p>
            <a:pPr algn="just">
              <a:lnSpc>
                <a:spcPct val="120000"/>
              </a:lnSpc>
              <a:spcBef>
                <a:spcPts val="100"/>
              </a:spcBef>
              <a:spcAft>
                <a:spcPts val="100"/>
              </a:spcAft>
            </a:pPr>
            <a:r>
              <a:rPr lang="it-IT" sz="1300" dirty="0">
                <a:solidFill>
                  <a:srgbClr val="000000"/>
                </a:solidFill>
                <a:effectLst/>
                <a:latin typeface="+mj-lt"/>
                <a:ea typeface="Calibri" panose="020F0502020204030204" pitchFamily="34" charset="0"/>
              </a:rPr>
              <a:t>società e enti soggetti </a:t>
            </a:r>
            <a:r>
              <a:rPr lang="it-IT" sz="1300" dirty="0" err="1">
                <a:solidFill>
                  <a:srgbClr val="000000"/>
                </a:solidFill>
                <a:effectLst/>
                <a:latin typeface="+mj-lt"/>
                <a:ea typeface="Calibri" panose="020F0502020204030204" pitchFamily="34" charset="0"/>
              </a:rPr>
              <a:t>Ires</a:t>
            </a:r>
            <a:r>
              <a:rPr lang="it-IT" sz="1300" dirty="0">
                <a:solidFill>
                  <a:srgbClr val="000000"/>
                </a:solidFill>
                <a:effectLst/>
                <a:latin typeface="+mj-lt"/>
                <a:ea typeface="Calibri" panose="020F0502020204030204" pitchFamily="34" charset="0"/>
              </a:rPr>
              <a:t> (spa, sapa, </a:t>
            </a:r>
            <a:r>
              <a:rPr lang="it-IT" sz="1300" dirty="0" err="1">
                <a:solidFill>
                  <a:srgbClr val="000000"/>
                </a:solidFill>
                <a:effectLst/>
                <a:latin typeface="+mj-lt"/>
                <a:ea typeface="Calibri" panose="020F0502020204030204" pitchFamily="34" charset="0"/>
              </a:rPr>
              <a:t>srl</a:t>
            </a:r>
            <a:r>
              <a:rPr lang="it-IT" sz="1300" dirty="0">
                <a:solidFill>
                  <a:srgbClr val="000000"/>
                </a:solidFill>
                <a:effectLst/>
                <a:latin typeface="+mj-lt"/>
                <a:ea typeface="Calibri" panose="020F0502020204030204" pitchFamily="34" charset="0"/>
              </a:rPr>
              <a:t>, società cooperative, ecc.).</a:t>
            </a:r>
          </a:p>
          <a:p>
            <a:pPr marL="0" indent="0" algn="just">
              <a:lnSpc>
                <a:spcPct val="120000"/>
              </a:lnSpc>
              <a:spcBef>
                <a:spcPts val="100"/>
              </a:spcBef>
              <a:spcAft>
                <a:spcPts val="100"/>
              </a:spcAft>
              <a:buNone/>
            </a:pPr>
            <a:r>
              <a:rPr lang="it-IT" sz="1300" b="1" cap="all" dirty="0">
                <a:solidFill>
                  <a:srgbClr val="000000"/>
                </a:solidFill>
                <a:effectLst/>
                <a:latin typeface="+mj-lt"/>
                <a:ea typeface="Times New Roman" panose="02020603050405020304" pitchFamily="18" charset="0"/>
                <a:cs typeface="Arial" panose="020B0604020202020204" pitchFamily="34" charset="0"/>
              </a:rPr>
              <a:t> </a:t>
            </a:r>
            <a:endParaRPr lang="it-IT" sz="1300" dirty="0">
              <a:solidFill>
                <a:srgbClr val="000000"/>
              </a:solidFill>
              <a:effectLst/>
              <a:latin typeface="+mj-lt"/>
              <a:ea typeface="Calibri" panose="020F0502020204030204" pitchFamily="34" charset="0"/>
            </a:endParaRPr>
          </a:p>
          <a:p>
            <a:pPr marL="0" indent="0" algn="just">
              <a:lnSpc>
                <a:spcPct val="120000"/>
              </a:lnSpc>
              <a:spcBef>
                <a:spcPts val="100"/>
              </a:spcBef>
              <a:spcAft>
                <a:spcPts val="100"/>
              </a:spcAft>
              <a:buNone/>
            </a:pPr>
            <a:r>
              <a:rPr lang="it-IT" sz="1300" dirty="0">
                <a:solidFill>
                  <a:srgbClr val="000000"/>
                </a:solidFill>
                <a:effectLst/>
                <a:latin typeface="+mj-lt"/>
                <a:ea typeface="Calibri" panose="020F0502020204030204" pitchFamily="34" charset="0"/>
              </a:rPr>
              <a:t>Per compensare le Regioni e le province autonome della riduzione delle entrate fiscali derivanti dall’IRAP, dal 2022, nello stato di previsione del Ministero dell’economia e delle Finanze è istituito un apposito fondo.</a:t>
            </a:r>
          </a:p>
        </p:txBody>
      </p:sp>
      <p:sp>
        <p:nvSpPr>
          <p:cNvPr id="5" name="Titolo 1">
            <a:extLst>
              <a:ext uri="{FF2B5EF4-FFF2-40B4-BE49-F238E27FC236}">
                <a16:creationId xmlns:a16="http://schemas.microsoft.com/office/drawing/2014/main" id="{3A98CC02-BBDA-4A74-BBB9-615F22E8B589}"/>
              </a:ext>
            </a:extLst>
          </p:cNvPr>
          <p:cNvSpPr txBox="1">
            <a:spLocks/>
          </p:cNvSpPr>
          <p:nvPr/>
        </p:nvSpPr>
        <p:spPr>
          <a:xfrm>
            <a:off x="1066800" y="71879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Bef>
                <a:spcPts val="900"/>
              </a:spcBef>
              <a:spcAft>
                <a:spcPts val="300"/>
              </a:spcAft>
            </a:pPr>
            <a:r>
              <a:rPr lang="it-IT" sz="2800" b="1" cap="all" dirty="0">
                <a:effectLst/>
                <a:ea typeface="Times New Roman" panose="02020603050405020304" pitchFamily="18" charset="0"/>
                <a:cs typeface="Arial" panose="020B0604020202020204" pitchFamily="34" charset="0"/>
              </a:rPr>
              <a:t>esclusione </a:t>
            </a:r>
            <a:r>
              <a:rPr lang="it-IT" sz="2800" b="1" cap="all" dirty="0" err="1">
                <a:effectLst/>
                <a:ea typeface="Times New Roman" panose="02020603050405020304" pitchFamily="18" charset="0"/>
                <a:cs typeface="Arial" panose="020B0604020202020204" pitchFamily="34" charset="0"/>
              </a:rPr>
              <a:t>irap</a:t>
            </a:r>
            <a:r>
              <a:rPr lang="it-IT" sz="2800" b="1" cap="all" dirty="0">
                <a:effectLst/>
                <a:ea typeface="Times New Roman" panose="02020603050405020304" pitchFamily="18" charset="0"/>
                <a:cs typeface="Arial" panose="020B0604020202020204" pitchFamily="34" charset="0"/>
              </a:rPr>
              <a:t> persone fisiche dal 2022 (ART. 1 COMMI DA 8 A 9)</a:t>
            </a:r>
            <a:r>
              <a:rPr lang="it-IT" sz="2800" dirty="0">
                <a:ea typeface="Times New Roman" panose="02020603050405020304" pitchFamily="18" charset="0"/>
                <a:cs typeface="Times New Roman" panose="02020603050405020304" pitchFamily="18" charset="0"/>
              </a:rPr>
              <a:t> </a:t>
            </a:r>
            <a:r>
              <a:rPr lang="it-IT" sz="2800" b="1" cap="all" dirty="0">
                <a:effectLst/>
                <a:ea typeface="Times New Roman" panose="02020603050405020304" pitchFamily="18" charset="0"/>
                <a:cs typeface="Arial" panose="020B0604020202020204" pitchFamily="34" charset="0"/>
              </a:rPr>
              <a:t>LEGGE 234/2021</a:t>
            </a:r>
            <a:endParaRPr lang="it-IT" sz="2800" dirty="0">
              <a:effectLst/>
              <a:ea typeface="Calibri" panose="020F0502020204030204" pitchFamily="34" charset="0"/>
              <a:cs typeface="Times New Roman" panose="02020603050405020304" pitchFamily="18" charset="0"/>
            </a:endParaRPr>
          </a:p>
        </p:txBody>
      </p:sp>
      <p:sp>
        <p:nvSpPr>
          <p:cNvPr id="6" name="Sottotitolo 2">
            <a:extLst>
              <a:ext uri="{FF2B5EF4-FFF2-40B4-BE49-F238E27FC236}">
                <a16:creationId xmlns:a16="http://schemas.microsoft.com/office/drawing/2014/main" id="{2C9EE50D-838A-45BC-B41F-A9711FB26D82}"/>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8</a:t>
            </a:fld>
            <a:endParaRPr lang="it" i="1" dirty="0"/>
          </a:p>
        </p:txBody>
      </p:sp>
    </p:spTree>
    <p:extLst>
      <p:ext uri="{BB962C8B-B14F-4D97-AF65-F5344CB8AC3E}">
        <p14:creationId xmlns:p14="http://schemas.microsoft.com/office/powerpoint/2010/main" val="4209125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998ABC1B-A725-4BC5-BB0B-FF5C1BE0A4FC}"/>
              </a:ext>
            </a:extLst>
          </p:cNvPr>
          <p:cNvSpPr txBox="1">
            <a:spLocks/>
          </p:cNvSpPr>
          <p:nvPr/>
        </p:nvSpPr>
        <p:spPr>
          <a:xfrm>
            <a:off x="1066800" y="718794"/>
            <a:ext cx="10058400" cy="1371600"/>
          </a:xfrm>
          <a:prstGeom prst="rect">
            <a:avLst/>
          </a:prstGeom>
        </p:spPr>
        <p:txBody>
          <a:bodyPr>
            <a:noAutofit/>
          </a:bodyPr>
          <a:lst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a:lstStyle>
          <a:p>
            <a:pPr algn="just">
              <a:lnSpc>
                <a:spcPct val="107000"/>
              </a:lnSpc>
              <a:spcBef>
                <a:spcPts val="900"/>
              </a:spcBef>
              <a:spcAft>
                <a:spcPts val="300"/>
              </a:spcAft>
            </a:pPr>
            <a:r>
              <a:rPr lang="it-IT" sz="2800" b="1" cap="all" dirty="0">
                <a:effectLst/>
                <a:ea typeface="Times New Roman" panose="02020603050405020304" pitchFamily="18" charset="0"/>
                <a:cs typeface="Arial" panose="020B0604020202020204" pitchFamily="34" charset="0"/>
              </a:rPr>
              <a:t>Esempi calcolo tassazione redditi impresa individuale a confronto 2021 e 2022</a:t>
            </a:r>
          </a:p>
          <a:p>
            <a:pPr algn="just">
              <a:lnSpc>
                <a:spcPct val="107000"/>
              </a:lnSpc>
              <a:spcBef>
                <a:spcPts val="900"/>
              </a:spcBef>
              <a:spcAft>
                <a:spcPts val="300"/>
              </a:spcAft>
            </a:pPr>
            <a:r>
              <a:rPr lang="it-IT" sz="1500" b="1" u="sng" cap="all" dirty="0">
                <a:ea typeface="Calibri" panose="020F0502020204030204" pitchFamily="34" charset="0"/>
                <a:cs typeface="Arial" panose="020B0604020202020204" pitchFamily="34" charset="0"/>
              </a:rPr>
              <a:t>1. Soggetto con reddito da quadro </a:t>
            </a:r>
            <a:r>
              <a:rPr lang="it-IT" sz="1500" b="1" u="sng" cap="all" dirty="0" err="1">
                <a:ea typeface="Calibri" panose="020F0502020204030204" pitchFamily="34" charset="0"/>
                <a:cs typeface="Arial" panose="020B0604020202020204" pitchFamily="34" charset="0"/>
              </a:rPr>
              <a:t>Rg</a:t>
            </a:r>
            <a:r>
              <a:rPr lang="it-IT" sz="1500" b="1" u="sng" cap="all" dirty="0">
                <a:ea typeface="Calibri" panose="020F0502020204030204" pitchFamily="34" charset="0"/>
                <a:cs typeface="Arial" panose="020B0604020202020204" pitchFamily="34" charset="0"/>
              </a:rPr>
              <a:t> (contabilità semplificata) pari a 20.000 che non possiede altri redditi:</a:t>
            </a:r>
            <a:endParaRPr lang="it-IT" sz="1500" u="sng" dirty="0">
              <a:effectLst/>
              <a:ea typeface="Calibri" panose="020F0502020204030204" pitchFamily="34" charset="0"/>
              <a:cs typeface="Times New Roman" panose="02020603050405020304" pitchFamily="18" charset="0"/>
            </a:endParaRPr>
          </a:p>
        </p:txBody>
      </p:sp>
      <p:graphicFrame>
        <p:nvGraphicFramePr>
          <p:cNvPr id="5" name="Tabella 5">
            <a:extLst>
              <a:ext uri="{FF2B5EF4-FFF2-40B4-BE49-F238E27FC236}">
                <a16:creationId xmlns:a16="http://schemas.microsoft.com/office/drawing/2014/main" id="{5651F80D-E51F-4482-B50D-627CE0E6373A}"/>
              </a:ext>
            </a:extLst>
          </p:cNvPr>
          <p:cNvGraphicFramePr>
            <a:graphicFrameLocks noGrp="1"/>
          </p:cNvGraphicFramePr>
          <p:nvPr>
            <p:extLst>
              <p:ext uri="{D42A27DB-BD31-4B8C-83A1-F6EECF244321}">
                <p14:modId xmlns:p14="http://schemas.microsoft.com/office/powerpoint/2010/main" val="836129260"/>
              </p:ext>
            </p:extLst>
          </p:nvPr>
        </p:nvGraphicFramePr>
        <p:xfrm>
          <a:off x="1812925" y="2548466"/>
          <a:ext cx="8128000" cy="3708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265795282"/>
                    </a:ext>
                  </a:extLst>
                </a:gridCol>
                <a:gridCol w="4064000">
                  <a:extLst>
                    <a:ext uri="{9D8B030D-6E8A-4147-A177-3AD203B41FA5}">
                      <a16:colId xmlns:a16="http://schemas.microsoft.com/office/drawing/2014/main" val="2923583737"/>
                    </a:ext>
                  </a:extLst>
                </a:gridCol>
              </a:tblGrid>
              <a:tr h="370840">
                <a:tc>
                  <a:txBody>
                    <a:bodyPr/>
                    <a:lstStyle/>
                    <a:p>
                      <a:pPr algn="ctr"/>
                      <a:r>
                        <a:rPr lang="it-IT" dirty="0"/>
                        <a:t>Anno 2021</a:t>
                      </a:r>
                    </a:p>
                  </a:txBody>
                  <a:tcPr/>
                </a:tc>
                <a:tc>
                  <a:txBody>
                    <a:bodyPr/>
                    <a:lstStyle/>
                    <a:p>
                      <a:pPr algn="ctr"/>
                      <a:r>
                        <a:rPr lang="it-IT" dirty="0"/>
                        <a:t>Anno 2022</a:t>
                      </a:r>
                    </a:p>
                  </a:txBody>
                  <a:tcPr/>
                </a:tc>
                <a:extLst>
                  <a:ext uri="{0D108BD9-81ED-4DB2-BD59-A6C34878D82A}">
                    <a16:rowId xmlns:a16="http://schemas.microsoft.com/office/drawing/2014/main" val="2716882702"/>
                  </a:ext>
                </a:extLst>
              </a:tr>
            </a:tbl>
          </a:graphicData>
        </a:graphic>
      </p:graphicFrame>
      <p:graphicFrame>
        <p:nvGraphicFramePr>
          <p:cNvPr id="6" name="Tabella 6">
            <a:extLst>
              <a:ext uri="{FF2B5EF4-FFF2-40B4-BE49-F238E27FC236}">
                <a16:creationId xmlns:a16="http://schemas.microsoft.com/office/drawing/2014/main" id="{3C35C9CD-39AC-48BF-B36D-040FC5510CA9}"/>
              </a:ext>
            </a:extLst>
          </p:cNvPr>
          <p:cNvGraphicFramePr>
            <a:graphicFrameLocks noGrp="1"/>
          </p:cNvGraphicFramePr>
          <p:nvPr>
            <p:extLst>
              <p:ext uri="{D42A27DB-BD31-4B8C-83A1-F6EECF244321}">
                <p14:modId xmlns:p14="http://schemas.microsoft.com/office/powerpoint/2010/main" val="2343204538"/>
              </p:ext>
            </p:extLst>
          </p:nvPr>
        </p:nvGraphicFramePr>
        <p:xfrm>
          <a:off x="1812925" y="2910416"/>
          <a:ext cx="8128000" cy="1042811"/>
        </p:xfrm>
        <a:graphic>
          <a:graphicData uri="http://schemas.openxmlformats.org/drawingml/2006/table">
            <a:tbl>
              <a:tblPr firstRow="1" bandRow="1">
                <a:tableStyleId>{5C22544A-7EE6-4342-B048-85BDC9FD1C3A}</a:tableStyleId>
              </a:tblPr>
              <a:tblGrid>
                <a:gridCol w="3140075">
                  <a:extLst>
                    <a:ext uri="{9D8B030D-6E8A-4147-A177-3AD203B41FA5}">
                      <a16:colId xmlns:a16="http://schemas.microsoft.com/office/drawing/2014/main" val="3189191860"/>
                    </a:ext>
                  </a:extLst>
                </a:gridCol>
                <a:gridCol w="923925">
                  <a:extLst>
                    <a:ext uri="{9D8B030D-6E8A-4147-A177-3AD203B41FA5}">
                      <a16:colId xmlns:a16="http://schemas.microsoft.com/office/drawing/2014/main" val="3942173177"/>
                    </a:ext>
                  </a:extLst>
                </a:gridCol>
                <a:gridCol w="3286125">
                  <a:extLst>
                    <a:ext uri="{9D8B030D-6E8A-4147-A177-3AD203B41FA5}">
                      <a16:colId xmlns:a16="http://schemas.microsoft.com/office/drawing/2014/main" val="350479605"/>
                    </a:ext>
                  </a:extLst>
                </a:gridCol>
                <a:gridCol w="777875">
                  <a:extLst>
                    <a:ext uri="{9D8B030D-6E8A-4147-A177-3AD203B41FA5}">
                      <a16:colId xmlns:a16="http://schemas.microsoft.com/office/drawing/2014/main" val="2291641618"/>
                    </a:ext>
                  </a:extLst>
                </a:gridCol>
              </a:tblGrid>
              <a:tr h="267477">
                <a:tc>
                  <a:txBody>
                    <a:bodyPr/>
                    <a:lstStyle/>
                    <a:p>
                      <a:r>
                        <a:rPr lang="it-IT" sz="1000" b="0" dirty="0">
                          <a:solidFill>
                            <a:schemeClr val="tx1"/>
                          </a:solidFill>
                        </a:rPr>
                        <a:t>Redditi fino a 15.000 (23%)</a:t>
                      </a:r>
                    </a:p>
                    <a:p>
                      <a:r>
                        <a:rPr lang="it-IT" sz="1000" b="0" dirty="0">
                          <a:solidFill>
                            <a:schemeClr val="tx1"/>
                          </a:solidFill>
                        </a:rPr>
                        <a:t>Reddito da 15.000 a 20.000 (su 5.000 27%)</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b="0" dirty="0">
                          <a:solidFill>
                            <a:schemeClr val="tx1"/>
                          </a:solidFill>
                        </a:rPr>
                        <a:t>3.450</a:t>
                      </a:r>
                    </a:p>
                    <a:p>
                      <a:pPr algn="l"/>
                      <a:r>
                        <a:rPr lang="it-IT" sz="1000" b="0" dirty="0">
                          <a:solidFill>
                            <a:schemeClr val="tx1"/>
                          </a:solidFill>
                        </a:rPr>
                        <a:t>1.350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it-IT" sz="1000" b="0" dirty="0">
                          <a:solidFill>
                            <a:schemeClr val="tx1"/>
                          </a:solidFill>
                        </a:rPr>
                        <a:t>Redditi fino a 15.000 (23%)</a:t>
                      </a:r>
                    </a:p>
                    <a:p>
                      <a:r>
                        <a:rPr lang="it-IT" sz="1000" b="0" dirty="0">
                          <a:solidFill>
                            <a:schemeClr val="tx1"/>
                          </a:solidFill>
                        </a:rPr>
                        <a:t>Reddito da 15.000 a 20.000 (su 5.000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b="0" dirty="0">
                          <a:solidFill>
                            <a:schemeClr val="tx1"/>
                          </a:solidFill>
                        </a:rPr>
                        <a:t>3.450</a:t>
                      </a:r>
                    </a:p>
                    <a:p>
                      <a:pPr algn="l"/>
                      <a:r>
                        <a:rPr lang="it-IT" sz="1000" b="0" dirty="0">
                          <a:solidFill>
                            <a:schemeClr val="tx1"/>
                          </a:solidFill>
                        </a:rPr>
                        <a:t>1.250</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3637152679"/>
                  </a:ext>
                </a:extLst>
              </a:tr>
              <a:tr h="0">
                <a:tc>
                  <a:txBody>
                    <a:bodyPr/>
                    <a:lstStyle/>
                    <a:p>
                      <a:r>
                        <a:rPr lang="it-IT" sz="1000" dirty="0">
                          <a:solidFill>
                            <a:schemeClr val="tx1"/>
                          </a:solidFill>
                        </a:rPr>
                        <a:t>Imposta lorda</a:t>
                      </a:r>
                    </a:p>
                    <a:p>
                      <a:r>
                        <a:rPr lang="it-IT" sz="1000" dirty="0">
                          <a:solidFill>
                            <a:schemeClr val="tx1"/>
                          </a:solidFill>
                        </a:rPr>
                        <a:t>Detrazione lavoro autonomo</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4.800</a:t>
                      </a:r>
                    </a:p>
                    <a:p>
                      <a:pPr algn="l"/>
                      <a:r>
                        <a:rPr lang="it-IT" sz="1000" dirty="0">
                          <a:solidFill>
                            <a:schemeClr val="tx1"/>
                          </a:solidFill>
                        </a:rPr>
                        <a:t> - 769,48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it-IT" sz="1000" dirty="0">
                          <a:solidFill>
                            <a:schemeClr val="tx1"/>
                          </a:solidFill>
                        </a:rPr>
                        <a:t>Imposta lorda</a:t>
                      </a:r>
                    </a:p>
                    <a:p>
                      <a:r>
                        <a:rPr lang="it-IT" sz="1000" dirty="0">
                          <a:solidFill>
                            <a:schemeClr val="tx1"/>
                          </a:solidFill>
                        </a:rPr>
                        <a:t>Detrazione lavoro autonomo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4.800</a:t>
                      </a:r>
                    </a:p>
                    <a:p>
                      <a:pPr algn="l"/>
                      <a:r>
                        <a:rPr lang="it-IT" sz="1000" dirty="0">
                          <a:solidFill>
                            <a:schemeClr val="tx1"/>
                          </a:solidFill>
                        </a:rPr>
                        <a:t> - 772,34</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829536561"/>
                  </a:ext>
                </a:extLst>
              </a:tr>
              <a:tr h="250331">
                <a:tc>
                  <a:txBody>
                    <a:bodyPr/>
                    <a:lstStyle/>
                    <a:p>
                      <a:r>
                        <a:rPr lang="it-IT" sz="1000" dirty="0">
                          <a:solidFill>
                            <a:schemeClr val="tx1"/>
                          </a:solidFill>
                        </a:rPr>
                        <a:t>IMPOSTA NETTA</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4.030,52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it-IT" sz="1000" dirty="0">
                          <a:solidFill>
                            <a:schemeClr val="tx1"/>
                          </a:solidFill>
                        </a:rPr>
                        <a:t>IMPOSTA NETTA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l"/>
                      <a:r>
                        <a:rPr lang="it-IT" sz="1000" dirty="0">
                          <a:solidFill>
                            <a:schemeClr val="tx1"/>
                          </a:solidFill>
                        </a:rPr>
                        <a:t>3.927,66</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94123629"/>
                  </a:ext>
                </a:extLst>
              </a:tr>
            </a:tbl>
          </a:graphicData>
        </a:graphic>
      </p:graphicFrame>
      <p:cxnSp>
        <p:nvCxnSpPr>
          <p:cNvPr id="8" name="Connettore diritto 7">
            <a:extLst>
              <a:ext uri="{FF2B5EF4-FFF2-40B4-BE49-F238E27FC236}">
                <a16:creationId xmlns:a16="http://schemas.microsoft.com/office/drawing/2014/main" id="{E1FEC094-A67D-438A-98B2-114E5DEC9B61}"/>
              </a:ext>
            </a:extLst>
          </p:cNvPr>
          <p:cNvCxnSpPr/>
          <p:nvPr/>
        </p:nvCxnSpPr>
        <p:spPr>
          <a:xfrm>
            <a:off x="1819275" y="3305175"/>
            <a:ext cx="8124825"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Segnaposto contenuto 2">
            <a:extLst>
              <a:ext uri="{FF2B5EF4-FFF2-40B4-BE49-F238E27FC236}">
                <a16:creationId xmlns:a16="http://schemas.microsoft.com/office/drawing/2014/main" id="{F808FF48-B9D1-4F74-A0B4-B31CDF6C5504}"/>
              </a:ext>
            </a:extLst>
          </p:cNvPr>
          <p:cNvSpPr txBox="1">
            <a:spLocks/>
          </p:cNvSpPr>
          <p:nvPr/>
        </p:nvSpPr>
        <p:spPr>
          <a:xfrm>
            <a:off x="1057275" y="4048126"/>
            <a:ext cx="10058400" cy="1447799"/>
          </a:xfrm>
          <a:prstGeom prst="rect">
            <a:avLst/>
          </a:prstGeom>
        </p:spPr>
        <p:txBody>
          <a:bodyPr>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just">
              <a:lnSpc>
                <a:spcPct val="120000"/>
              </a:lnSpc>
              <a:spcBef>
                <a:spcPts val="140"/>
              </a:spcBef>
              <a:spcAft>
                <a:spcPts val="600"/>
              </a:spcAft>
              <a:buNone/>
            </a:pPr>
            <a:r>
              <a:rPr lang="it-IT" sz="1300" dirty="0">
                <a:solidFill>
                  <a:srgbClr val="000000"/>
                </a:solidFill>
                <a:effectLst/>
                <a:latin typeface="+mj-lt"/>
                <a:ea typeface="Calibri" panose="020F0502020204030204" pitchFamily="34" charset="0"/>
              </a:rPr>
              <a:t>Risparmio di imposta pari a 102,83 nel 2022. A cui si aggiunge, a decorrere dal 2022 per imprese individuali e imprese familiari, l’esclusione del pagamento Irap in base all’aliquota che varia in base alla Regione di appartenenza.</a:t>
            </a:r>
          </a:p>
          <a:p>
            <a:pPr marL="0" indent="0" algn="just">
              <a:lnSpc>
                <a:spcPct val="120000"/>
              </a:lnSpc>
              <a:spcBef>
                <a:spcPts val="140"/>
              </a:spcBef>
              <a:spcAft>
                <a:spcPts val="600"/>
              </a:spcAft>
              <a:buNone/>
            </a:pPr>
            <a:r>
              <a:rPr lang="it-IT" sz="1300" dirty="0">
                <a:solidFill>
                  <a:srgbClr val="000000"/>
                </a:solidFill>
                <a:latin typeface="+mj-lt"/>
                <a:ea typeface="Calibri" panose="020F0502020204030204" pitchFamily="34" charset="0"/>
              </a:rPr>
              <a:t>Esempio Emilia Romagna: ipotizziamo un valore di produzione pari a 20.000 euro (base imponibile Irap).</a:t>
            </a:r>
          </a:p>
          <a:p>
            <a:pPr marL="0" indent="0" algn="just">
              <a:lnSpc>
                <a:spcPct val="120000"/>
              </a:lnSpc>
              <a:spcBef>
                <a:spcPts val="140"/>
              </a:spcBef>
              <a:spcAft>
                <a:spcPts val="600"/>
              </a:spcAft>
              <a:buNone/>
            </a:pPr>
            <a:r>
              <a:rPr lang="it-IT" sz="1300" dirty="0">
                <a:solidFill>
                  <a:srgbClr val="000000"/>
                </a:solidFill>
                <a:latin typeface="+mj-lt"/>
                <a:ea typeface="Calibri" panose="020F0502020204030204" pitchFamily="34" charset="0"/>
              </a:rPr>
              <a:t>Considerate le ulteriori detrazioni di cui al comma 4-bis, art. 11, </a:t>
            </a:r>
            <a:r>
              <a:rPr lang="it-IT" sz="1300" dirty="0" err="1">
                <a:solidFill>
                  <a:srgbClr val="000000"/>
                </a:solidFill>
                <a:latin typeface="+mj-lt"/>
                <a:ea typeface="Calibri" panose="020F0502020204030204" pitchFamily="34" charset="0"/>
              </a:rPr>
              <a:t>D.Lgs.</a:t>
            </a:r>
            <a:r>
              <a:rPr lang="it-IT" sz="1300" dirty="0">
                <a:solidFill>
                  <a:srgbClr val="000000"/>
                </a:solidFill>
                <a:latin typeface="+mj-lt"/>
                <a:ea typeface="Calibri" panose="020F0502020204030204" pitchFamily="34" charset="0"/>
              </a:rPr>
              <a:t> N°446/1997 (fino ad euro 180.759,91): 13,000</a:t>
            </a:r>
          </a:p>
          <a:p>
            <a:pPr marL="0" indent="0" algn="just">
              <a:lnSpc>
                <a:spcPct val="120000"/>
              </a:lnSpc>
              <a:spcBef>
                <a:spcPts val="140"/>
              </a:spcBef>
              <a:spcAft>
                <a:spcPts val="600"/>
              </a:spcAft>
              <a:buNone/>
            </a:pPr>
            <a:r>
              <a:rPr lang="it-IT" sz="1300" dirty="0">
                <a:solidFill>
                  <a:srgbClr val="000000"/>
                </a:solidFill>
                <a:latin typeface="+mj-lt"/>
                <a:ea typeface="Calibri" panose="020F0502020204030204" pitchFamily="34" charset="0"/>
              </a:rPr>
              <a:t>20.000 – ulteriori deduzioni 13.000= 7.000</a:t>
            </a:r>
          </a:p>
          <a:p>
            <a:pPr marL="0" indent="0" algn="just">
              <a:lnSpc>
                <a:spcPct val="120000"/>
              </a:lnSpc>
              <a:spcBef>
                <a:spcPts val="140"/>
              </a:spcBef>
              <a:spcAft>
                <a:spcPts val="600"/>
              </a:spcAft>
              <a:buNone/>
            </a:pPr>
            <a:r>
              <a:rPr lang="it-IT" sz="1300" dirty="0">
                <a:solidFill>
                  <a:srgbClr val="000000"/>
                </a:solidFill>
                <a:latin typeface="+mj-lt"/>
                <a:ea typeface="Calibri" panose="020F0502020204030204" pitchFamily="34" charset="0"/>
              </a:rPr>
              <a:t>7.000x3,9%= 273,00 euro (imposta Irap)</a:t>
            </a:r>
          </a:p>
        </p:txBody>
      </p:sp>
      <p:sp>
        <p:nvSpPr>
          <p:cNvPr id="10" name="Sottotitolo 2">
            <a:extLst>
              <a:ext uri="{FF2B5EF4-FFF2-40B4-BE49-F238E27FC236}">
                <a16:creationId xmlns:a16="http://schemas.microsoft.com/office/drawing/2014/main" id="{1ADFE7BB-55A7-4047-8B13-91C837F05CFE}"/>
              </a:ext>
            </a:extLst>
          </p:cNvPr>
          <p:cNvSpPr txBox="1">
            <a:spLocks/>
          </p:cNvSpPr>
          <p:nvPr/>
        </p:nvSpPr>
        <p:spPr>
          <a:xfrm>
            <a:off x="3914044" y="6069742"/>
            <a:ext cx="7817290" cy="559656"/>
          </a:xfrm>
          <a:prstGeom prst="rect">
            <a:avLst/>
          </a:prstGeom>
        </p:spPr>
        <p:txBody>
          <a:bodyPr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lgn="r">
              <a:spcAft>
                <a:spcPts val="600"/>
              </a:spcAft>
              <a:buNone/>
            </a:pPr>
            <a:fld id="{35797F61-9EDF-443F-B38B-DEAED06FF6AC}" type="slidenum">
              <a:rPr lang="it" i="1" smtClean="0"/>
              <a:pPr marL="0" indent="0" algn="r">
                <a:spcAft>
                  <a:spcPts val="600"/>
                </a:spcAft>
                <a:buNone/>
              </a:pPr>
              <a:t>9</a:t>
            </a:fld>
            <a:endParaRPr lang="it" i="1" dirty="0"/>
          </a:p>
        </p:txBody>
      </p:sp>
    </p:spTree>
    <p:extLst>
      <p:ext uri="{BB962C8B-B14F-4D97-AF65-F5344CB8AC3E}">
        <p14:creationId xmlns:p14="http://schemas.microsoft.com/office/powerpoint/2010/main" val="15762717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854_TF78438558" id="{03469F01-97D1-4A1E-853B-6A26B56D87BB}" vid="{335298E4-38AB-4269-9352-375A27B5961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{A2CFD4BB-C0BD-4E32-99A7-8C89322E42B3}tf78438558_win32</Template>
  <TotalTime>668</TotalTime>
  <Words>7349</Words>
  <Application>Microsoft Office PowerPoint</Application>
  <PresentationFormat>Widescreen</PresentationFormat>
  <Paragraphs>546</Paragraphs>
  <Slides>44</Slides>
  <Notes>5</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44</vt:i4>
      </vt:variant>
    </vt:vector>
  </HeadingPairs>
  <TitlesOfParts>
    <vt:vector size="52" baseType="lpstr">
      <vt:lpstr>Arial</vt:lpstr>
      <vt:lpstr>Arial Grassetto</vt:lpstr>
      <vt:lpstr>Calibri</vt:lpstr>
      <vt:lpstr>Century Gothic</vt:lpstr>
      <vt:lpstr>Garamond</vt:lpstr>
      <vt:lpstr>Open Sans</vt:lpstr>
      <vt:lpstr>Symbol</vt:lpstr>
      <vt:lpstr>SavonVTI</vt:lpstr>
      <vt:lpstr>Riunione fiscale</vt:lpstr>
      <vt:lpstr>RIFORMA DELL’IRPEF COMMI DA 2 A 4, ART. 1, L. 234/2021 (LEGGE DI BILANCIO 2022)   ENTRATA IN VIGORE 1° GENNAIO 2022  (ART. 22 DELLA LEGGE DI BILANCIO 2022) </vt:lpstr>
      <vt:lpstr>LEGGE DI BILANCIO 2022: LE PRINCIPALI NOVITA’ FISCALI</vt:lpstr>
      <vt:lpstr>Presentazione standard di PowerPoint</vt:lpstr>
      <vt:lpstr>Presentazione standard di PowerPoint</vt:lpstr>
      <vt:lpstr>Presentazione standard di PowerPoint</vt:lpstr>
      <vt:lpstr>Differimento maggiorazione addizionali regionali / comunali IRPEF (ART. 1 COMMI DA 5 A 7)  </vt:lpstr>
      <vt:lpstr>Presentazione standard di PowerPoint</vt:lpstr>
      <vt:lpstr>Presentazione standard di PowerPoint</vt:lpstr>
      <vt:lpstr>Presentazione standard di PowerPoint</vt:lpstr>
      <vt:lpstr>Presentazione standard di PowerPoint</vt:lpstr>
      <vt:lpstr>SOSPENSIONE DEGLI AMMORTAMENTI 2021   LEGGE N. 234 DEL 30/12/2021 ART. 1, COMMA 711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Title Lorem Ipsum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Albachiara</dc:creator>
  <cp:lastModifiedBy>Albachiara</cp:lastModifiedBy>
  <cp:revision>84</cp:revision>
  <cp:lastPrinted>2022-02-15T07:36:14Z</cp:lastPrinted>
  <dcterms:created xsi:type="dcterms:W3CDTF">2022-02-08T13:22:48Z</dcterms:created>
  <dcterms:modified xsi:type="dcterms:W3CDTF">2022-02-15T08:27:16Z</dcterms:modified>
</cp:coreProperties>
</file>